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539" r:id="rId3"/>
    <p:sldId id="54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520" r:id="rId40"/>
    <p:sldId id="521" r:id="rId41"/>
    <p:sldId id="522" r:id="rId42"/>
    <p:sldId id="523" r:id="rId43"/>
    <p:sldId id="524" r:id="rId44"/>
    <p:sldId id="525" r:id="rId45"/>
    <p:sldId id="526" r:id="rId46"/>
    <p:sldId id="527" r:id="rId47"/>
    <p:sldId id="528" r:id="rId48"/>
    <p:sldId id="529" r:id="rId49"/>
    <p:sldId id="530" r:id="rId50"/>
    <p:sldId id="531" r:id="rId51"/>
    <p:sldId id="532" r:id="rId52"/>
    <p:sldId id="533" r:id="rId53"/>
    <p:sldId id="534" r:id="rId54"/>
    <p:sldId id="535" r:id="rId55"/>
    <p:sldId id="536" r:id="rId56"/>
    <p:sldId id="537" r:id="rId57"/>
    <p:sldId id="538" r:id="rId58"/>
    <p:sldId id="519"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0" autoAdjust="0"/>
    <p:restoredTop sz="94660"/>
  </p:normalViewPr>
  <p:slideViewPr>
    <p:cSldViewPr snapToGrid="0">
      <p:cViewPr varScale="1">
        <p:scale>
          <a:sx n="74" d="100"/>
          <a:sy n="74" d="100"/>
        </p:scale>
        <p:origin x="3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75711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02DD6CF-E720-4945-A5D2-01FF9E7929D4}" type="datetimeFigureOut">
              <a:rPr lang="ru-RU" smtClean="0"/>
              <a:t>08.04.2019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46863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936429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30862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1440173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3405372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103149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846826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91477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58902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323036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02DD6CF-E720-4945-A5D2-01FF9E7929D4}" type="datetimeFigureOut">
              <a:rPr lang="ru-RU" smtClean="0"/>
              <a:t>08.04.2019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196916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2DD6CF-E720-4945-A5D2-01FF9E7929D4}" type="datetimeFigureOut">
              <a:rPr lang="ru-RU" smtClean="0"/>
              <a:t>08.04.2019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32873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151018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207603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F02DD6CF-E720-4945-A5D2-01FF9E7929D4}" type="datetimeFigureOut">
              <a:rPr lang="ru-RU" smtClean="0"/>
              <a:t>08.04.2019</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121386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02DD6CF-E720-4945-A5D2-01FF9E7929D4}" type="datetimeFigureOut">
              <a:rPr lang="ru-RU" smtClean="0"/>
              <a:t>08.04.2019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E8BB35-4F97-4ADF-A1E0-AD9316D10B13}" type="slidenum">
              <a:rPr lang="ru-RU" smtClean="0"/>
              <a:t>‹#›</a:t>
            </a:fld>
            <a:endParaRPr lang="ru-RU"/>
          </a:p>
        </p:txBody>
      </p:sp>
    </p:spTree>
    <p:extLst>
      <p:ext uri="{BB962C8B-B14F-4D97-AF65-F5344CB8AC3E}">
        <p14:creationId xmlns:p14="http://schemas.microsoft.com/office/powerpoint/2010/main" val="343222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02DD6CF-E720-4945-A5D2-01FF9E7929D4}" type="datetimeFigureOut">
              <a:rPr lang="ru-RU" smtClean="0"/>
              <a:t>08.04.2019</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7E8BB35-4F97-4ADF-A1E0-AD9316D10B13}" type="slidenum">
              <a:rPr lang="ru-RU" smtClean="0"/>
              <a:t>‹#›</a:t>
            </a:fld>
            <a:endParaRPr lang="ru-RU"/>
          </a:p>
        </p:txBody>
      </p:sp>
    </p:spTree>
    <p:extLst>
      <p:ext uri="{BB962C8B-B14F-4D97-AF65-F5344CB8AC3E}">
        <p14:creationId xmlns:p14="http://schemas.microsoft.com/office/powerpoint/2010/main" val="20395754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2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4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4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4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g"/></Relationships>
</file>

<file path=ppt/slides/_rels/slide4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4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129.jpg"/></Relationships>
</file>

<file path=ppt/slides/_rels/slide4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4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image" Target="../media/image139.jpg"/><Relationship Id="rId4" Type="http://schemas.openxmlformats.org/officeDocument/2006/relationships/image" Target="../media/image138.jpg"/></Relationships>
</file>

<file path=ppt/slides/_rels/slide49.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6.jp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jpg"/><Relationship Id="rId5" Type="http://schemas.openxmlformats.org/officeDocument/2006/relationships/image" Target="../media/image144.jpg"/><Relationship Id="rId4" Type="http://schemas.openxmlformats.org/officeDocument/2006/relationships/image" Target="../media/image143.jp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8.jpg"/><Relationship Id="rId7" Type="http://schemas.openxmlformats.org/officeDocument/2006/relationships/image" Target="../media/image152.jp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jpg"/></Relationships>
</file>

<file path=ppt/slides/_rels/slide5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jpg"/><Relationship Id="rId4" Type="http://schemas.openxmlformats.org/officeDocument/2006/relationships/image" Target="../media/image155.jpg"/></Relationships>
</file>

<file path=ppt/slides/_rels/slide52.xml.rels><?xml version="1.0" encoding="UTF-8" standalone="yes"?>
<Relationships xmlns="http://schemas.openxmlformats.org/package/2006/relationships"><Relationship Id="rId3" Type="http://schemas.openxmlformats.org/officeDocument/2006/relationships/image" Target="../media/image158.jpg"/><Relationship Id="rId7" Type="http://schemas.openxmlformats.org/officeDocument/2006/relationships/image" Target="../media/image162.jp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53.xml.rels><?xml version="1.0" encoding="UTF-8" standalone="yes"?>
<Relationships xmlns="http://schemas.openxmlformats.org/package/2006/relationships"><Relationship Id="rId3" Type="http://schemas.openxmlformats.org/officeDocument/2006/relationships/image" Target="../media/image164.jpg"/><Relationship Id="rId7" Type="http://schemas.openxmlformats.org/officeDocument/2006/relationships/image" Target="../media/image168.jp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s>
</file>

<file path=ppt/slides/_rels/slide5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jpg"/><Relationship Id="rId4" Type="http://schemas.openxmlformats.org/officeDocument/2006/relationships/image" Target="../media/image171.jpg"/></Relationships>
</file>

<file path=ppt/slides/_rels/slide5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jpg"/><Relationship Id="rId4" Type="http://schemas.openxmlformats.org/officeDocument/2006/relationships/image" Target="../media/image175.jpg"/></Relationships>
</file>

<file path=ppt/slides/_rels/slide56.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jpg"/></Relationships>
</file>

<file path=ppt/slides/_rels/slide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5" Type="http://schemas.openxmlformats.org/officeDocument/2006/relationships/hyperlink" Target="http://www.nkama-park.ru/" TargetMode="External"/><Relationship Id="rId4" Type="http://schemas.openxmlformats.org/officeDocument/2006/relationships/hyperlink" Target="mailto:nkama@mail.r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AAA70F-51A4-4B83-A8C5-C902B2EF718C}"/>
              </a:ext>
            </a:extLst>
          </p:cNvPr>
          <p:cNvSpPr>
            <a:spLocks noGrp="1"/>
          </p:cNvSpPr>
          <p:nvPr>
            <p:ph type="ctrTitle"/>
          </p:nvPr>
        </p:nvSpPr>
        <p:spPr>
          <a:xfrm>
            <a:off x="1154955" y="0"/>
            <a:ext cx="8825658" cy="1782288"/>
          </a:xfrm>
        </p:spPr>
        <p:txBody>
          <a:bodyPr/>
          <a:lstStyle/>
          <a:p>
            <a:pPr algn="ctr"/>
            <a:r>
              <a:rPr lang="ru-RU" sz="2000" dirty="0">
                <a:latin typeface="Tahoma" panose="020B0604030504040204" pitchFamily="34" charset="0"/>
                <a:ea typeface="Tahoma" panose="020B0604030504040204" pitchFamily="34" charset="0"/>
                <a:cs typeface="Tahoma" panose="020B0604030504040204" pitchFamily="34" charset="0"/>
              </a:rPr>
              <a:t>Министерство природных ресурсов и экологии Российской Федерации</a:t>
            </a:r>
            <a:br>
              <a:rPr lang="ru-RU" sz="2000" dirty="0">
                <a:latin typeface="Tahoma" panose="020B0604030504040204" pitchFamily="34" charset="0"/>
                <a:ea typeface="Tahoma" panose="020B0604030504040204" pitchFamily="34" charset="0"/>
                <a:cs typeface="Tahoma" panose="020B0604030504040204" pitchFamily="34" charset="0"/>
              </a:rPr>
            </a:br>
            <a:r>
              <a:rPr lang="ru-RU" sz="2000" dirty="0">
                <a:latin typeface="Tahoma" panose="020B0604030504040204" pitchFamily="34" charset="0"/>
                <a:ea typeface="Tahoma" panose="020B0604030504040204" pitchFamily="34" charset="0"/>
                <a:cs typeface="Tahoma" panose="020B0604030504040204" pitchFamily="34" charset="0"/>
              </a:rPr>
              <a:t>ФГБУ «Национальный парк «Нижняя Кама»</a:t>
            </a:r>
            <a:r>
              <a:rPr lang="ru-RU" dirty="0"/>
              <a:t/>
            </a:r>
            <a:br>
              <a:rPr lang="ru-RU" dirty="0"/>
            </a:br>
            <a:endParaRPr lang="ru-RU" dirty="0"/>
          </a:p>
        </p:txBody>
      </p:sp>
      <p:sp>
        <p:nvSpPr>
          <p:cNvPr id="3" name="Подзаголовок 2">
            <a:extLst>
              <a:ext uri="{FF2B5EF4-FFF2-40B4-BE49-F238E27FC236}">
                <a16:creationId xmlns="" xmlns:a16="http://schemas.microsoft.com/office/drawing/2014/main" id="{A76CEAE5-26C8-418C-BC31-9AF4275C008E}"/>
              </a:ext>
            </a:extLst>
          </p:cNvPr>
          <p:cNvSpPr>
            <a:spLocks noGrp="1"/>
          </p:cNvSpPr>
          <p:nvPr>
            <p:ph type="subTitle" idx="1"/>
          </p:nvPr>
        </p:nvSpPr>
        <p:spPr>
          <a:xfrm>
            <a:off x="1154955" y="3347511"/>
            <a:ext cx="8991912" cy="1429869"/>
          </a:xfrm>
        </p:spPr>
        <p:txBody>
          <a:bodyPr>
            <a:noAutofit/>
          </a:bodyPr>
          <a:lstStyle/>
          <a:p>
            <a:pPr algn="ct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По страницам Красной книги РТ. Животные</a:t>
            </a:r>
          </a:p>
        </p:txBody>
      </p:sp>
      <p:pic>
        <p:nvPicPr>
          <p:cNvPr id="5" name="Рисунок 4">
            <a:extLst>
              <a:ext uri="{FF2B5EF4-FFF2-40B4-BE49-F238E27FC236}">
                <a16:creationId xmlns="" xmlns:a16="http://schemas.microsoft.com/office/drawing/2014/main" id="{7E79B9CF-8E38-48F2-BC87-8AFCD47DB7C0}"/>
              </a:ext>
            </a:extLst>
          </p:cNvPr>
          <p:cNvPicPr>
            <a:picLocks noChangeAspect="1"/>
          </p:cNvPicPr>
          <p:nvPr/>
        </p:nvPicPr>
        <p:blipFill>
          <a:blip r:embed="rId2"/>
          <a:stretch>
            <a:fillRect/>
          </a:stretch>
        </p:blipFill>
        <p:spPr>
          <a:xfrm>
            <a:off x="10274979" y="1285421"/>
            <a:ext cx="1524132" cy="993734"/>
          </a:xfrm>
          <a:prstGeom prst="rect">
            <a:avLst/>
          </a:prstGeom>
        </p:spPr>
      </p:pic>
      <p:sp>
        <p:nvSpPr>
          <p:cNvPr id="6" name="Прямоугольник 5">
            <a:extLst>
              <a:ext uri="{FF2B5EF4-FFF2-40B4-BE49-F238E27FC236}">
                <a16:creationId xmlns="" xmlns:a16="http://schemas.microsoft.com/office/drawing/2014/main" id="{B82B1BFA-D005-4339-904F-31A8A3863C84}"/>
              </a:ext>
            </a:extLst>
          </p:cNvPr>
          <p:cNvSpPr/>
          <p:nvPr/>
        </p:nvSpPr>
        <p:spPr>
          <a:xfrm>
            <a:off x="9709141" y="2679669"/>
            <a:ext cx="2482859" cy="400110"/>
          </a:xfrm>
          <a:prstGeom prst="rect">
            <a:avLst/>
          </a:prstGeom>
        </p:spPr>
        <p:txBody>
          <a:bodyPr wrap="non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www.nkama-park.ru</a:t>
            </a:r>
          </a:p>
        </p:txBody>
      </p:sp>
      <p:sp>
        <p:nvSpPr>
          <p:cNvPr id="7" name="Прямоугольник 6">
            <a:extLst>
              <a:ext uri="{FF2B5EF4-FFF2-40B4-BE49-F238E27FC236}">
                <a16:creationId xmlns="" xmlns:a16="http://schemas.microsoft.com/office/drawing/2014/main" id="{B32186EF-B309-405C-9734-6C27C3EC03FD}"/>
              </a:ext>
            </a:extLst>
          </p:cNvPr>
          <p:cNvSpPr/>
          <p:nvPr/>
        </p:nvSpPr>
        <p:spPr>
          <a:xfrm>
            <a:off x="2897579" y="5271100"/>
            <a:ext cx="6395788" cy="400110"/>
          </a:xfrm>
          <a:prstGeom prst="rect">
            <a:avLst/>
          </a:prstGeom>
        </p:spPr>
        <p:txBody>
          <a:bodyPr wrap="square">
            <a:spAutoFit/>
          </a:bodyPr>
          <a:lstStyle/>
          <a:p>
            <a:pPr algn="ctr"/>
            <a:r>
              <a:rPr lang="ru-RU" sz="2000" dirty="0">
                <a:latin typeface="Tahoma" panose="020B0604030504040204" pitchFamily="34" charset="0"/>
                <a:ea typeface="Tahoma" panose="020B0604030504040204" pitchFamily="34" charset="0"/>
                <a:cs typeface="Tahoma" panose="020B0604030504040204" pitchFamily="34" charset="0"/>
              </a:rPr>
              <a:t>Мы храним природу для вас, сохраните её для себя!</a:t>
            </a: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27689" b="26249"/>
          <a:stretch/>
        </p:blipFill>
        <p:spPr>
          <a:xfrm>
            <a:off x="126999" y="891144"/>
            <a:ext cx="3466974" cy="1075266"/>
          </a:xfrm>
          <a:prstGeom prst="rect">
            <a:avLst/>
          </a:prstGeom>
        </p:spPr>
      </p:pic>
    </p:spTree>
    <p:extLst>
      <p:ext uri="{BB962C8B-B14F-4D97-AF65-F5344CB8AC3E}">
        <p14:creationId xmlns:p14="http://schemas.microsoft.com/office/powerpoint/2010/main" val="542638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9A696AA-ECA5-4DEF-866D-27F1707860CD}"/>
              </a:ext>
            </a:extLst>
          </p:cNvPr>
          <p:cNvSpPr>
            <a:spLocks noGrp="1"/>
          </p:cNvSpPr>
          <p:nvPr>
            <p:ph type="title"/>
          </p:nvPr>
        </p:nvSpPr>
        <p:spPr>
          <a:xfrm>
            <a:off x="1" y="0"/>
            <a:ext cx="4595750" cy="72439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Двухцветный кожан</a:t>
            </a:r>
          </a:p>
        </p:txBody>
      </p:sp>
      <p:sp>
        <p:nvSpPr>
          <p:cNvPr id="3" name="Объект 2">
            <a:extLst>
              <a:ext uri="{FF2B5EF4-FFF2-40B4-BE49-F238E27FC236}">
                <a16:creationId xmlns="" xmlns:a16="http://schemas.microsoft.com/office/drawing/2014/main" id="{E2DD7403-3877-4DE6-8908-B8245B2FAD18}"/>
              </a:ext>
            </a:extLst>
          </p:cNvPr>
          <p:cNvSpPr>
            <a:spLocks noGrp="1"/>
          </p:cNvSpPr>
          <p:nvPr>
            <p:ph idx="1"/>
          </p:nvPr>
        </p:nvSpPr>
        <p:spPr>
          <a:xfrm>
            <a:off x="272040" y="914400"/>
            <a:ext cx="3492439" cy="1353787"/>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Летучая мышь среднего размера. Единичные встречи в Танаевском лесу.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5" name="Рисунок 4">
            <a:extLst>
              <a:ext uri="{FF2B5EF4-FFF2-40B4-BE49-F238E27FC236}">
                <a16:creationId xmlns="" xmlns:a16="http://schemas.microsoft.com/office/drawing/2014/main" id="{7D1EBD9B-A958-4559-A2D7-99FA38D2D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61" y="3142496"/>
            <a:ext cx="5209309" cy="3531912"/>
          </a:xfrm>
          <a:prstGeom prst="rect">
            <a:avLst/>
          </a:prstGeom>
        </p:spPr>
      </p:pic>
      <p:pic>
        <p:nvPicPr>
          <p:cNvPr id="6" name="Рисунок 5">
            <a:extLst>
              <a:ext uri="{FF2B5EF4-FFF2-40B4-BE49-F238E27FC236}">
                <a16:creationId xmlns="" xmlns:a16="http://schemas.microsoft.com/office/drawing/2014/main" id="{61731714-FE3C-4625-8DE3-82EA15D4F0C6}"/>
              </a:ext>
            </a:extLst>
          </p:cNvPr>
          <p:cNvPicPr>
            <a:picLocks noChangeAspect="1"/>
          </p:cNvPicPr>
          <p:nvPr/>
        </p:nvPicPr>
        <p:blipFill>
          <a:blip r:embed="rId3"/>
          <a:stretch>
            <a:fillRect/>
          </a:stretch>
        </p:blipFill>
        <p:spPr>
          <a:xfrm>
            <a:off x="10395828" y="1258113"/>
            <a:ext cx="1524132" cy="993734"/>
          </a:xfrm>
          <a:prstGeom prst="rect">
            <a:avLst/>
          </a:prstGeom>
        </p:spPr>
      </p:pic>
      <p:pic>
        <p:nvPicPr>
          <p:cNvPr id="8" name="Рисунок 7">
            <a:extLst>
              <a:ext uri="{FF2B5EF4-FFF2-40B4-BE49-F238E27FC236}">
                <a16:creationId xmlns="" xmlns:a16="http://schemas.microsoft.com/office/drawing/2014/main" id="{B02D734C-504E-4D3F-A6BC-6E160ED1F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00115"/>
            <a:ext cx="5949540" cy="3974293"/>
          </a:xfrm>
          <a:prstGeom prst="rect">
            <a:avLst/>
          </a:prstGeom>
        </p:spPr>
      </p:pic>
    </p:spTree>
    <p:extLst>
      <p:ext uri="{BB962C8B-B14F-4D97-AF65-F5344CB8AC3E}">
        <p14:creationId xmlns:p14="http://schemas.microsoft.com/office/powerpoint/2010/main" val="4060828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FA2EEC-E2C3-4BDC-A145-13EEABD3394F}"/>
              </a:ext>
            </a:extLst>
          </p:cNvPr>
          <p:cNvSpPr>
            <a:spLocks noGrp="1"/>
          </p:cNvSpPr>
          <p:nvPr>
            <p:ph type="title"/>
          </p:nvPr>
        </p:nvSpPr>
        <p:spPr>
          <a:xfrm>
            <a:off x="1" y="0"/>
            <a:ext cx="5106389" cy="843148"/>
          </a:xfrm>
        </p:spPr>
        <p:txBody>
          <a:bodyPr/>
          <a:lstStyle/>
          <a:p>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Кутора</a:t>
            </a: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обыкновенная</a:t>
            </a:r>
          </a:p>
        </p:txBody>
      </p:sp>
      <p:sp>
        <p:nvSpPr>
          <p:cNvPr id="3" name="Объект 2">
            <a:extLst>
              <a:ext uri="{FF2B5EF4-FFF2-40B4-BE49-F238E27FC236}">
                <a16:creationId xmlns="" xmlns:a16="http://schemas.microsoft.com/office/drawing/2014/main" id="{C64D9255-38BD-4A96-B82B-BB1CBF38EF2C}"/>
              </a:ext>
            </a:extLst>
          </p:cNvPr>
          <p:cNvSpPr>
            <a:spLocks noGrp="1"/>
          </p:cNvSpPr>
          <p:nvPr>
            <p:ph idx="1"/>
          </p:nvPr>
        </p:nvSpPr>
        <p:spPr>
          <a:xfrm>
            <a:off x="106331" y="973778"/>
            <a:ext cx="4715051" cy="1116280"/>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млекопитающих рода </a:t>
            </a:r>
            <a:r>
              <a:rPr lang="ru-RU" sz="1600" dirty="0" err="1">
                <a:latin typeface="Tahoma" panose="020B0604030504040204" pitchFamily="34" charset="0"/>
                <a:ea typeface="Tahoma" panose="020B0604030504040204" pitchFamily="34" charset="0"/>
                <a:cs typeface="Tahoma" panose="020B0604030504040204" pitchFamily="34" charset="0"/>
              </a:rPr>
              <a:t>куторы</a:t>
            </a:r>
            <a:r>
              <a:rPr lang="ru-RU" sz="1600" dirty="0">
                <a:latin typeface="Tahoma" panose="020B0604030504040204" pitchFamily="34" charset="0"/>
                <a:ea typeface="Tahoma" panose="020B0604030504040204" pitchFamily="34" charset="0"/>
                <a:cs typeface="Tahoma" panose="020B0604030504040204" pitchFamily="34" charset="0"/>
              </a:rPr>
              <a:t>, крупнейшая землеройка Европы. Единичная находка на берегу р. Кама.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4" name="Рисунок 3">
            <a:extLst>
              <a:ext uri="{FF2B5EF4-FFF2-40B4-BE49-F238E27FC236}">
                <a16:creationId xmlns="" xmlns:a16="http://schemas.microsoft.com/office/drawing/2014/main" id="{828903C1-E846-4C96-9421-C41FA9F0F0A9}"/>
              </a:ext>
            </a:extLst>
          </p:cNvPr>
          <p:cNvPicPr>
            <a:picLocks noChangeAspect="1"/>
          </p:cNvPicPr>
          <p:nvPr/>
        </p:nvPicPr>
        <p:blipFill>
          <a:blip r:embed="rId2"/>
          <a:stretch>
            <a:fillRect/>
          </a:stretch>
        </p:blipFill>
        <p:spPr>
          <a:xfrm>
            <a:off x="10416573" y="1328964"/>
            <a:ext cx="1524132" cy="993734"/>
          </a:xfrm>
          <a:prstGeom prst="rect">
            <a:avLst/>
          </a:prstGeom>
        </p:spPr>
      </p:pic>
      <p:pic>
        <p:nvPicPr>
          <p:cNvPr id="6" name="Рисунок 5">
            <a:extLst>
              <a:ext uri="{FF2B5EF4-FFF2-40B4-BE49-F238E27FC236}">
                <a16:creationId xmlns="" xmlns:a16="http://schemas.microsoft.com/office/drawing/2014/main" id="{D85DA0AC-1A26-45EA-AE23-AC0710F68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54" y="2660073"/>
            <a:ext cx="6421644" cy="4109852"/>
          </a:xfrm>
          <a:prstGeom prst="rect">
            <a:avLst/>
          </a:prstGeom>
        </p:spPr>
      </p:pic>
      <p:pic>
        <p:nvPicPr>
          <p:cNvPr id="12" name="Рисунок 11">
            <a:extLst>
              <a:ext uri="{FF2B5EF4-FFF2-40B4-BE49-F238E27FC236}">
                <a16:creationId xmlns="" xmlns:a16="http://schemas.microsoft.com/office/drawing/2014/main" id="{CB7DEE94-01D6-4EA8-815B-143AA3C86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02" y="2322698"/>
            <a:ext cx="5315707" cy="3561524"/>
          </a:xfrm>
          <a:prstGeom prst="rect">
            <a:avLst/>
          </a:prstGeom>
        </p:spPr>
      </p:pic>
    </p:spTree>
    <p:extLst>
      <p:ext uri="{BB962C8B-B14F-4D97-AF65-F5344CB8AC3E}">
        <p14:creationId xmlns:p14="http://schemas.microsoft.com/office/powerpoint/2010/main" val="3904102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5B8687-E0EC-45B5-BBAA-1AA343ABB285}"/>
              </a:ext>
            </a:extLst>
          </p:cNvPr>
          <p:cNvSpPr>
            <a:spLocks noGrp="1"/>
          </p:cNvSpPr>
          <p:nvPr>
            <p:ph type="title"/>
          </p:nvPr>
        </p:nvSpPr>
        <p:spPr>
          <a:xfrm>
            <a:off x="1" y="0"/>
            <a:ext cx="3930732" cy="72439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Лесная </a:t>
            </a:r>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мышовка</a:t>
            </a:r>
            <a:endPar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 xmlns:a16="http://schemas.microsoft.com/office/drawing/2014/main" id="{1C219467-FC34-4952-B0CD-A688BEA04D33}"/>
              </a:ext>
            </a:extLst>
          </p:cNvPr>
          <p:cNvSpPr>
            <a:spLocks noGrp="1"/>
          </p:cNvSpPr>
          <p:nvPr>
            <p:ph idx="1"/>
          </p:nvPr>
        </p:nvSpPr>
        <p:spPr>
          <a:xfrm>
            <a:off x="153286" y="961903"/>
            <a:ext cx="5356865" cy="1396421"/>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Млекопитающее рода </a:t>
            </a:r>
            <a:r>
              <a:rPr lang="ru-RU" sz="1600" dirty="0" err="1">
                <a:latin typeface="Tahoma" panose="020B0604030504040204" pitchFamily="34" charset="0"/>
                <a:ea typeface="Tahoma" panose="020B0604030504040204" pitchFamily="34" charset="0"/>
                <a:cs typeface="Tahoma" panose="020B0604030504040204" pitchFamily="34" charset="0"/>
              </a:rPr>
              <a:t>мышовок</a:t>
            </a:r>
            <a:r>
              <a:rPr lang="ru-RU" sz="1600" dirty="0">
                <a:latin typeface="Tahoma" panose="020B0604030504040204" pitchFamily="34" charset="0"/>
                <a:ea typeface="Tahoma" panose="020B0604030504040204" pitchFamily="34" charset="0"/>
                <a:cs typeface="Tahoma" panose="020B0604030504040204" pitchFamily="34" charset="0"/>
              </a:rPr>
              <a:t> отряда грызунов. Обитает во всех лесных массивах и облесенных участках пойм крупных рек, но численность её очень низкая.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5" name="Рисунок 4">
            <a:extLst>
              <a:ext uri="{FF2B5EF4-FFF2-40B4-BE49-F238E27FC236}">
                <a16:creationId xmlns="" xmlns:a16="http://schemas.microsoft.com/office/drawing/2014/main" id="{6224E2AE-0667-480D-A397-8EF8C532EF97}"/>
              </a:ext>
            </a:extLst>
          </p:cNvPr>
          <p:cNvPicPr>
            <a:picLocks noChangeAspect="1"/>
          </p:cNvPicPr>
          <p:nvPr/>
        </p:nvPicPr>
        <p:blipFill>
          <a:blip r:embed="rId2"/>
          <a:stretch>
            <a:fillRect/>
          </a:stretch>
        </p:blipFill>
        <p:spPr>
          <a:xfrm>
            <a:off x="10326622" y="1364590"/>
            <a:ext cx="1524132" cy="993734"/>
          </a:xfrm>
          <a:prstGeom prst="rect">
            <a:avLst/>
          </a:prstGeom>
        </p:spPr>
      </p:pic>
      <p:pic>
        <p:nvPicPr>
          <p:cNvPr id="7" name="Рисунок 6">
            <a:extLst>
              <a:ext uri="{FF2B5EF4-FFF2-40B4-BE49-F238E27FC236}">
                <a16:creationId xmlns="" xmlns:a16="http://schemas.microsoft.com/office/drawing/2014/main" id="{089085CC-5B19-4842-A8DC-1AD35781E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22" y="1364590"/>
            <a:ext cx="4581504" cy="5493410"/>
          </a:xfrm>
          <a:prstGeom prst="rect">
            <a:avLst/>
          </a:prstGeom>
        </p:spPr>
      </p:pic>
      <p:pic>
        <p:nvPicPr>
          <p:cNvPr id="9" name="Рисунок 8">
            <a:extLst>
              <a:ext uri="{FF2B5EF4-FFF2-40B4-BE49-F238E27FC236}">
                <a16:creationId xmlns="" xmlns:a16="http://schemas.microsoft.com/office/drawing/2014/main" id="{97CBB7AD-B071-4404-8AE8-A78E7574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68901"/>
            <a:ext cx="5356864" cy="3589099"/>
          </a:xfrm>
          <a:prstGeom prst="rect">
            <a:avLst/>
          </a:prstGeom>
        </p:spPr>
      </p:pic>
    </p:spTree>
    <p:extLst>
      <p:ext uri="{BB962C8B-B14F-4D97-AF65-F5344CB8AC3E}">
        <p14:creationId xmlns:p14="http://schemas.microsoft.com/office/powerpoint/2010/main" val="3987462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53B534D-3D34-48A7-932A-BCCF61A3C41F}"/>
              </a:ext>
            </a:extLst>
          </p:cNvPr>
          <p:cNvSpPr>
            <a:spLocks noGrp="1"/>
          </p:cNvSpPr>
          <p:nvPr>
            <p:ph type="title"/>
          </p:nvPr>
        </p:nvSpPr>
        <p:spPr>
          <a:xfrm>
            <a:off x="1" y="0"/>
            <a:ext cx="3906981" cy="843148"/>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Красная полевка</a:t>
            </a:r>
          </a:p>
        </p:txBody>
      </p:sp>
      <p:sp>
        <p:nvSpPr>
          <p:cNvPr id="3" name="Объект 2">
            <a:extLst>
              <a:ext uri="{FF2B5EF4-FFF2-40B4-BE49-F238E27FC236}">
                <a16:creationId xmlns="" xmlns:a16="http://schemas.microsoft.com/office/drawing/2014/main" id="{29B06F3D-8C7C-4E55-B2E7-350028946816}"/>
              </a:ext>
            </a:extLst>
          </p:cNvPr>
          <p:cNvSpPr>
            <a:spLocks noGrp="1"/>
          </p:cNvSpPr>
          <p:nvPr>
            <p:ph idx="1"/>
          </p:nvPr>
        </p:nvSpPr>
        <p:spPr>
          <a:xfrm>
            <a:off x="341247" y="885784"/>
            <a:ext cx="4230754" cy="1857416"/>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грызунов из рода лесных полевок. Является таёжным видом. В национальном парке встречается редко в кварталах с большим количеством ели.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5" name="Рисунок 4">
            <a:extLst>
              <a:ext uri="{FF2B5EF4-FFF2-40B4-BE49-F238E27FC236}">
                <a16:creationId xmlns="" xmlns:a16="http://schemas.microsoft.com/office/drawing/2014/main" id="{52200C65-2055-4AFA-B2F7-37FA90C59F63}"/>
              </a:ext>
            </a:extLst>
          </p:cNvPr>
          <p:cNvPicPr>
            <a:picLocks noChangeAspect="1"/>
          </p:cNvPicPr>
          <p:nvPr/>
        </p:nvPicPr>
        <p:blipFill>
          <a:blip r:embed="rId2"/>
          <a:stretch>
            <a:fillRect/>
          </a:stretch>
        </p:blipFill>
        <p:spPr>
          <a:xfrm>
            <a:off x="10326622" y="1352715"/>
            <a:ext cx="1524132" cy="993734"/>
          </a:xfrm>
          <a:prstGeom prst="rect">
            <a:avLst/>
          </a:prstGeom>
        </p:spPr>
      </p:pic>
      <p:pic>
        <p:nvPicPr>
          <p:cNvPr id="7" name="Рисунок 6">
            <a:extLst>
              <a:ext uri="{FF2B5EF4-FFF2-40B4-BE49-F238E27FC236}">
                <a16:creationId xmlns="" xmlns:a16="http://schemas.microsoft.com/office/drawing/2014/main" id="{A06C3746-6EC9-49CD-969E-B4ED58758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982" y="2202396"/>
            <a:ext cx="6210795" cy="4655604"/>
          </a:xfrm>
          <a:prstGeom prst="rect">
            <a:avLst/>
          </a:prstGeom>
        </p:spPr>
      </p:pic>
    </p:spTree>
    <p:extLst>
      <p:ext uri="{BB962C8B-B14F-4D97-AF65-F5344CB8AC3E}">
        <p14:creationId xmlns:p14="http://schemas.microsoft.com/office/powerpoint/2010/main" val="380789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DE7A3712-DD0C-48D5-B970-D43AB41E553B}"/>
              </a:ext>
            </a:extLst>
          </p:cNvPr>
          <p:cNvSpPr>
            <a:spLocks noGrp="1"/>
          </p:cNvSpPr>
          <p:nvPr>
            <p:ph type="title"/>
          </p:nvPr>
        </p:nvSpPr>
        <p:spPr>
          <a:xfrm>
            <a:off x="1393638" y="2614027"/>
            <a:ext cx="9404723" cy="1400530"/>
          </a:xfrm>
        </p:spPr>
        <p:txBody>
          <a:bodyPr/>
          <a:lstStyle/>
          <a:p>
            <a:pPr algn="ctr"/>
            <a:r>
              <a:rPr lang="ru-RU" sz="60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Земноводные</a:t>
            </a:r>
          </a:p>
        </p:txBody>
      </p:sp>
      <p:pic>
        <p:nvPicPr>
          <p:cNvPr id="5" name="Рисунок 4">
            <a:extLst>
              <a:ext uri="{FF2B5EF4-FFF2-40B4-BE49-F238E27FC236}">
                <a16:creationId xmlns="" xmlns:a16="http://schemas.microsoft.com/office/drawing/2014/main" id="{72001C91-3B2F-42A3-B70D-765000AB29F6}"/>
              </a:ext>
            </a:extLst>
          </p:cNvPr>
          <p:cNvPicPr>
            <a:picLocks noChangeAspect="1"/>
          </p:cNvPicPr>
          <p:nvPr/>
        </p:nvPicPr>
        <p:blipFill>
          <a:blip r:embed="rId2"/>
          <a:stretch>
            <a:fillRect/>
          </a:stretch>
        </p:blipFill>
        <p:spPr>
          <a:xfrm>
            <a:off x="10119689" y="1447717"/>
            <a:ext cx="1524132" cy="993734"/>
          </a:xfrm>
          <a:prstGeom prst="rect">
            <a:avLst/>
          </a:prstGeom>
        </p:spPr>
      </p:pic>
    </p:spTree>
    <p:extLst>
      <p:ext uri="{BB962C8B-B14F-4D97-AF65-F5344CB8AC3E}">
        <p14:creationId xmlns:p14="http://schemas.microsoft.com/office/powerpoint/2010/main" val="1106654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BA2FC5C2-A887-477C-AD95-0A243715F625}"/>
              </a:ext>
            </a:extLst>
          </p:cNvPr>
          <p:cNvSpPr>
            <a:spLocks noGrp="1"/>
          </p:cNvSpPr>
          <p:nvPr>
            <p:ph type="title"/>
          </p:nvPr>
        </p:nvSpPr>
        <p:spPr>
          <a:xfrm>
            <a:off x="0" y="0"/>
            <a:ext cx="4631377" cy="80752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Гребенчатый тритон</a:t>
            </a:r>
          </a:p>
        </p:txBody>
      </p:sp>
      <p:sp>
        <p:nvSpPr>
          <p:cNvPr id="4" name="Объект 3">
            <a:extLst>
              <a:ext uri="{FF2B5EF4-FFF2-40B4-BE49-F238E27FC236}">
                <a16:creationId xmlns="" xmlns:a16="http://schemas.microsoft.com/office/drawing/2014/main" id="{4DBC1FCE-C0DB-4CF9-B41F-01A8E492D25A}"/>
              </a:ext>
            </a:extLst>
          </p:cNvPr>
          <p:cNvSpPr>
            <a:spLocks noGrp="1"/>
          </p:cNvSpPr>
          <p:nvPr>
            <p:ph idx="1"/>
          </p:nvPr>
        </p:nvSpPr>
        <p:spPr>
          <a:xfrm>
            <a:off x="3325083" y="938151"/>
            <a:ext cx="4478091" cy="1282535"/>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тритонов из отряда хвостатых земноводных. Типичный лесной вид. Редок.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DB292758-EBC9-44E6-9D05-734DF7116E56}"/>
              </a:ext>
            </a:extLst>
          </p:cNvPr>
          <p:cNvPicPr>
            <a:picLocks noChangeAspect="1"/>
          </p:cNvPicPr>
          <p:nvPr/>
        </p:nvPicPr>
        <p:blipFill>
          <a:blip r:embed="rId2"/>
          <a:stretch>
            <a:fillRect/>
          </a:stretch>
        </p:blipFill>
        <p:spPr>
          <a:xfrm>
            <a:off x="10326622" y="1432793"/>
            <a:ext cx="1524132" cy="999831"/>
          </a:xfrm>
          <a:prstGeom prst="rect">
            <a:avLst/>
          </a:prstGeom>
        </p:spPr>
      </p:pic>
      <p:pic>
        <p:nvPicPr>
          <p:cNvPr id="7" name="Рисунок 6">
            <a:extLst>
              <a:ext uri="{FF2B5EF4-FFF2-40B4-BE49-F238E27FC236}">
                <a16:creationId xmlns="" xmlns:a16="http://schemas.microsoft.com/office/drawing/2014/main" id="{6661F625-34FF-4FCD-90DD-04683E351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33" y="2980706"/>
            <a:ext cx="5431596" cy="3639169"/>
          </a:xfrm>
          <a:prstGeom prst="rect">
            <a:avLst/>
          </a:prstGeom>
        </p:spPr>
      </p:pic>
      <p:pic>
        <p:nvPicPr>
          <p:cNvPr id="11" name="Рисунок 10">
            <a:extLst>
              <a:ext uri="{FF2B5EF4-FFF2-40B4-BE49-F238E27FC236}">
                <a16:creationId xmlns="" xmlns:a16="http://schemas.microsoft.com/office/drawing/2014/main" id="{E94DD11D-C200-45B9-8CE2-0F922E473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893" y="2850078"/>
            <a:ext cx="6002861" cy="3769797"/>
          </a:xfrm>
          <a:prstGeom prst="rect">
            <a:avLst/>
          </a:prstGeom>
        </p:spPr>
      </p:pic>
    </p:spTree>
    <p:extLst>
      <p:ext uri="{BB962C8B-B14F-4D97-AF65-F5344CB8AC3E}">
        <p14:creationId xmlns:p14="http://schemas.microsoft.com/office/powerpoint/2010/main" val="3464796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75687A1-B645-4BE7-B74E-B545B510039C}"/>
              </a:ext>
            </a:extLst>
          </p:cNvPr>
          <p:cNvSpPr>
            <a:spLocks noGrp="1"/>
          </p:cNvSpPr>
          <p:nvPr>
            <p:ph type="title"/>
          </p:nvPr>
        </p:nvSpPr>
        <p:spPr>
          <a:xfrm>
            <a:off x="-3073" y="0"/>
            <a:ext cx="5596351" cy="609601"/>
          </a:xfrm>
        </p:spPr>
        <p:txBody>
          <a:bodyPr/>
          <a:lstStyle/>
          <a:p>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Краснобрюхая</a:t>
            </a: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жерлянка</a:t>
            </a:r>
          </a:p>
        </p:txBody>
      </p:sp>
      <p:sp>
        <p:nvSpPr>
          <p:cNvPr id="3" name="Объект 2">
            <a:extLst>
              <a:ext uri="{FF2B5EF4-FFF2-40B4-BE49-F238E27FC236}">
                <a16:creationId xmlns="" xmlns:a16="http://schemas.microsoft.com/office/drawing/2014/main" id="{B09EF71A-E152-47DF-8A7E-D39A8F93F71B}"/>
              </a:ext>
            </a:extLst>
          </p:cNvPr>
          <p:cNvSpPr>
            <a:spLocks noGrp="1"/>
          </p:cNvSpPr>
          <p:nvPr>
            <p:ph idx="1"/>
          </p:nvPr>
        </p:nvSpPr>
        <p:spPr>
          <a:xfrm>
            <a:off x="485795" y="1233522"/>
            <a:ext cx="8946541" cy="13760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бесхвостых земноводных из семейства жерлянок. Населяет зоны степи, лесостепи, широколиственных и смешанных хвойно-широколиственных лесов. Редок (нерегулярные встречи одиночных особей).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AA1A0AAA-C3B7-44FF-89BD-19D341D4296F}"/>
              </a:ext>
            </a:extLst>
          </p:cNvPr>
          <p:cNvPicPr>
            <a:picLocks noChangeAspect="1"/>
          </p:cNvPicPr>
          <p:nvPr/>
        </p:nvPicPr>
        <p:blipFill>
          <a:blip r:embed="rId2"/>
          <a:stretch>
            <a:fillRect/>
          </a:stretch>
        </p:blipFill>
        <p:spPr>
          <a:xfrm>
            <a:off x="10326622" y="1053087"/>
            <a:ext cx="1524132" cy="999831"/>
          </a:xfrm>
          <a:prstGeom prst="rect">
            <a:avLst/>
          </a:prstGeom>
        </p:spPr>
      </p:pic>
      <p:pic>
        <p:nvPicPr>
          <p:cNvPr id="6" name="Рисунок 5">
            <a:extLst>
              <a:ext uri="{FF2B5EF4-FFF2-40B4-BE49-F238E27FC236}">
                <a16:creationId xmlns="" xmlns:a16="http://schemas.microsoft.com/office/drawing/2014/main" id="{1113287A-348E-42A8-B69C-56ABF74CB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798" y="2535200"/>
            <a:ext cx="6480959" cy="4322800"/>
          </a:xfrm>
          <a:prstGeom prst="rect">
            <a:avLst/>
          </a:prstGeom>
        </p:spPr>
      </p:pic>
    </p:spTree>
    <p:extLst>
      <p:ext uri="{BB962C8B-B14F-4D97-AF65-F5344CB8AC3E}">
        <p14:creationId xmlns:p14="http://schemas.microsoft.com/office/powerpoint/2010/main" val="1719343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2E89FDA-5828-4644-9C44-B4F85C09C424}"/>
              </a:ext>
            </a:extLst>
          </p:cNvPr>
          <p:cNvSpPr>
            <a:spLocks noGrp="1"/>
          </p:cNvSpPr>
          <p:nvPr>
            <p:ph type="title"/>
          </p:nvPr>
        </p:nvSpPr>
        <p:spPr>
          <a:xfrm>
            <a:off x="0" y="27710"/>
            <a:ext cx="2797733" cy="67293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Серая жаба</a:t>
            </a:r>
          </a:p>
        </p:txBody>
      </p:sp>
      <p:sp>
        <p:nvSpPr>
          <p:cNvPr id="3" name="Объект 2">
            <a:extLst>
              <a:ext uri="{FF2B5EF4-FFF2-40B4-BE49-F238E27FC236}">
                <a16:creationId xmlns="" xmlns:a16="http://schemas.microsoft.com/office/drawing/2014/main" id="{073BEDD9-9A8A-4FCB-906B-8BEC2644E698}"/>
              </a:ext>
            </a:extLst>
          </p:cNvPr>
          <p:cNvSpPr>
            <a:spLocks noGrp="1"/>
          </p:cNvSpPr>
          <p:nvPr>
            <p:ph idx="1"/>
          </p:nvPr>
        </p:nvSpPr>
        <p:spPr>
          <a:xfrm>
            <a:off x="1138938" y="1184202"/>
            <a:ext cx="8171317" cy="1129669"/>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Земноводное из рода жабы. Малочисленные вид. Активна в сумерках и ночью, питается беспозвоночными и редко – мелкими позвоночными.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4" name="Рисунок 3">
            <a:extLst>
              <a:ext uri="{FF2B5EF4-FFF2-40B4-BE49-F238E27FC236}">
                <a16:creationId xmlns="" xmlns:a16="http://schemas.microsoft.com/office/drawing/2014/main" id="{4FC10B9F-0C48-4A0E-AF17-142AA35CDDF7}"/>
              </a:ext>
            </a:extLst>
          </p:cNvPr>
          <p:cNvPicPr>
            <a:picLocks noChangeAspect="1"/>
          </p:cNvPicPr>
          <p:nvPr/>
        </p:nvPicPr>
        <p:blipFill>
          <a:blip r:embed="rId2"/>
          <a:stretch>
            <a:fillRect/>
          </a:stretch>
        </p:blipFill>
        <p:spPr>
          <a:xfrm>
            <a:off x="10326622" y="1314040"/>
            <a:ext cx="1524132" cy="999831"/>
          </a:xfrm>
          <a:prstGeom prst="rect">
            <a:avLst/>
          </a:prstGeom>
        </p:spPr>
      </p:pic>
      <p:pic>
        <p:nvPicPr>
          <p:cNvPr id="6" name="Рисунок 5">
            <a:extLst>
              <a:ext uri="{FF2B5EF4-FFF2-40B4-BE49-F238E27FC236}">
                <a16:creationId xmlns="" xmlns:a16="http://schemas.microsoft.com/office/drawing/2014/main" id="{DC031C7B-D6CA-4974-AB8C-DB93FCC88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281" y="2518597"/>
            <a:ext cx="6327816" cy="4239637"/>
          </a:xfrm>
          <a:prstGeom prst="rect">
            <a:avLst/>
          </a:prstGeom>
        </p:spPr>
      </p:pic>
      <p:pic>
        <p:nvPicPr>
          <p:cNvPr id="8" name="Рисунок 7">
            <a:extLst>
              <a:ext uri="{FF2B5EF4-FFF2-40B4-BE49-F238E27FC236}">
                <a16:creationId xmlns="" xmlns:a16="http://schemas.microsoft.com/office/drawing/2014/main" id="{2B6EC49C-369F-4B3E-8B59-C19E79195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1" y="2652101"/>
            <a:ext cx="5474843" cy="4106133"/>
          </a:xfrm>
          <a:prstGeom prst="rect">
            <a:avLst/>
          </a:prstGeom>
        </p:spPr>
      </p:pic>
    </p:spTree>
    <p:extLst>
      <p:ext uri="{BB962C8B-B14F-4D97-AF65-F5344CB8AC3E}">
        <p14:creationId xmlns:p14="http://schemas.microsoft.com/office/powerpoint/2010/main" val="3215391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6DAC9928-3D1F-443D-BA28-87D53E2ECECB}"/>
              </a:ext>
            </a:extLst>
          </p:cNvPr>
          <p:cNvSpPr>
            <a:spLocks noGrp="1"/>
          </p:cNvSpPr>
          <p:nvPr>
            <p:ph type="title"/>
          </p:nvPr>
        </p:nvSpPr>
        <p:spPr>
          <a:xfrm>
            <a:off x="1037996" y="2970287"/>
            <a:ext cx="9404723" cy="1400530"/>
          </a:xfrm>
        </p:spPr>
        <p:txBody>
          <a:bodyPr/>
          <a:lstStyle/>
          <a:p>
            <a:pPr algn="ctr"/>
            <a:r>
              <a:rPr lang="ru-RU" sz="6000" b="1" i="1" dirty="0"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Пресмыкающиеся</a:t>
            </a:r>
            <a:endParaRPr lang="ru-RU" sz="60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509156C1-0117-4946-B70D-02B4B4C5F3C4}"/>
              </a:ext>
            </a:extLst>
          </p:cNvPr>
          <p:cNvPicPr>
            <a:picLocks noChangeAspect="1"/>
          </p:cNvPicPr>
          <p:nvPr/>
        </p:nvPicPr>
        <p:blipFill>
          <a:blip r:embed="rId2"/>
          <a:stretch>
            <a:fillRect/>
          </a:stretch>
        </p:blipFill>
        <p:spPr>
          <a:xfrm>
            <a:off x="10321570" y="1353332"/>
            <a:ext cx="1524132" cy="999831"/>
          </a:xfrm>
          <a:prstGeom prst="rect">
            <a:avLst/>
          </a:prstGeom>
        </p:spPr>
      </p:pic>
    </p:spTree>
    <p:extLst>
      <p:ext uri="{BB962C8B-B14F-4D97-AF65-F5344CB8AC3E}">
        <p14:creationId xmlns:p14="http://schemas.microsoft.com/office/powerpoint/2010/main" val="2737958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D0BB4C00-71BD-496A-87C7-89042CCBE6AB}"/>
              </a:ext>
            </a:extLst>
          </p:cNvPr>
          <p:cNvSpPr>
            <a:spLocks noGrp="1"/>
          </p:cNvSpPr>
          <p:nvPr>
            <p:ph type="title"/>
          </p:nvPr>
        </p:nvSpPr>
        <p:spPr>
          <a:xfrm>
            <a:off x="0" y="0"/>
            <a:ext cx="4519655" cy="687313"/>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Веретеница ломкая</a:t>
            </a:r>
          </a:p>
        </p:txBody>
      </p:sp>
      <p:sp>
        <p:nvSpPr>
          <p:cNvPr id="4" name="Объект 3">
            <a:extLst>
              <a:ext uri="{FF2B5EF4-FFF2-40B4-BE49-F238E27FC236}">
                <a16:creationId xmlns="" xmlns:a16="http://schemas.microsoft.com/office/drawing/2014/main" id="{F9EDC80A-C0C3-40E6-BE88-690CA00BAB23}"/>
              </a:ext>
            </a:extLst>
          </p:cNvPr>
          <p:cNvSpPr>
            <a:spLocks noGrp="1"/>
          </p:cNvSpPr>
          <p:nvPr>
            <p:ph idx="1"/>
          </p:nvPr>
        </p:nvSpPr>
        <p:spPr>
          <a:xfrm>
            <a:off x="581892" y="1053087"/>
            <a:ext cx="9441430" cy="1129669"/>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Ящерица из семейства </a:t>
            </a:r>
            <a:r>
              <a:rPr lang="ru-RU" sz="1600" dirty="0" err="1">
                <a:latin typeface="Tahoma" panose="020B0604030504040204" pitchFamily="34" charset="0"/>
                <a:ea typeface="Tahoma" panose="020B0604030504040204" pitchFamily="34" charset="0"/>
                <a:cs typeface="Tahoma" panose="020B0604030504040204" pitchFamily="34" charset="0"/>
              </a:rPr>
              <a:t>веретеницевые</a:t>
            </a:r>
            <a:r>
              <a:rPr lang="ru-RU" sz="1600" dirty="0">
                <a:latin typeface="Tahoma" panose="020B0604030504040204" pitchFamily="34" charset="0"/>
                <a:ea typeface="Tahoma" panose="020B0604030504040204" pitchFamily="34" charset="0"/>
                <a:cs typeface="Tahoma" panose="020B0604030504040204" pitchFamily="34" charset="0"/>
              </a:rPr>
              <a:t>. Единичные встречи во всех лесных массивах парка. Активны днём, даже в пасмурную погоду. Питаются дождевыми червями, слизнями, гусеницами. Зимуют в норах млекопитающих, в гнилых пнях, возможно, в муравейниках.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5" name="Рисунок 4">
            <a:extLst>
              <a:ext uri="{FF2B5EF4-FFF2-40B4-BE49-F238E27FC236}">
                <a16:creationId xmlns="" xmlns:a16="http://schemas.microsoft.com/office/drawing/2014/main" id="{6111D824-87FB-4584-A8D6-AA3D984ABB7D}"/>
              </a:ext>
            </a:extLst>
          </p:cNvPr>
          <p:cNvPicPr>
            <a:picLocks noChangeAspect="1"/>
          </p:cNvPicPr>
          <p:nvPr/>
        </p:nvPicPr>
        <p:blipFill>
          <a:blip r:embed="rId2"/>
          <a:stretch>
            <a:fillRect/>
          </a:stretch>
        </p:blipFill>
        <p:spPr>
          <a:xfrm>
            <a:off x="10326622" y="1353332"/>
            <a:ext cx="1524132" cy="999831"/>
          </a:xfrm>
          <a:prstGeom prst="rect">
            <a:avLst/>
          </a:prstGeom>
        </p:spPr>
      </p:pic>
      <p:pic>
        <p:nvPicPr>
          <p:cNvPr id="7" name="Рисунок 6">
            <a:extLst>
              <a:ext uri="{FF2B5EF4-FFF2-40B4-BE49-F238E27FC236}">
                <a16:creationId xmlns="" xmlns:a16="http://schemas.microsoft.com/office/drawing/2014/main" id="{85B890D5-52EC-46F8-92C5-E2A59D70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352" y="2580142"/>
            <a:ext cx="6143996" cy="4190205"/>
          </a:xfrm>
          <a:prstGeom prst="rect">
            <a:avLst/>
          </a:prstGeom>
        </p:spPr>
      </p:pic>
      <p:pic>
        <p:nvPicPr>
          <p:cNvPr id="9" name="Рисунок 8">
            <a:extLst>
              <a:ext uri="{FF2B5EF4-FFF2-40B4-BE49-F238E27FC236}">
                <a16:creationId xmlns="" xmlns:a16="http://schemas.microsoft.com/office/drawing/2014/main" id="{70A59DA8-7335-4FA1-B943-05B937B29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52" y="2888256"/>
            <a:ext cx="5654880" cy="3788770"/>
          </a:xfrm>
          <a:prstGeom prst="rect">
            <a:avLst/>
          </a:prstGeom>
        </p:spPr>
      </p:pic>
    </p:spTree>
    <p:extLst>
      <p:ext uri="{BB962C8B-B14F-4D97-AF65-F5344CB8AC3E}">
        <p14:creationId xmlns:p14="http://schemas.microsoft.com/office/powerpoint/2010/main" val="197672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E32AA86C-3292-4CC5-95A8-58600B87B8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147"/>
            <a:ext cx="9194799" cy="6896100"/>
          </a:xfrm>
        </p:spPr>
      </p:pic>
      <p:pic>
        <p:nvPicPr>
          <p:cNvPr id="6" name="Рисунок 5">
            <a:extLst>
              <a:ext uri="{FF2B5EF4-FFF2-40B4-BE49-F238E27FC236}">
                <a16:creationId xmlns="" xmlns:a16="http://schemas.microsoft.com/office/drawing/2014/main" id="{079D8B05-A1BC-4548-ADED-653E42BE1968}"/>
              </a:ext>
            </a:extLst>
          </p:cNvPr>
          <p:cNvPicPr>
            <a:picLocks noChangeAspect="1"/>
          </p:cNvPicPr>
          <p:nvPr/>
        </p:nvPicPr>
        <p:blipFill>
          <a:blip r:embed="rId3"/>
          <a:stretch>
            <a:fillRect/>
          </a:stretch>
        </p:blipFill>
        <p:spPr>
          <a:xfrm>
            <a:off x="10363134" y="1152983"/>
            <a:ext cx="1524132" cy="993734"/>
          </a:xfrm>
          <a:prstGeom prst="rect">
            <a:avLst/>
          </a:prstGeom>
        </p:spPr>
      </p:pic>
    </p:spTree>
    <p:extLst>
      <p:ext uri="{BB962C8B-B14F-4D97-AF65-F5344CB8AC3E}">
        <p14:creationId xmlns:p14="http://schemas.microsoft.com/office/powerpoint/2010/main" val="319580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5230921-D4D3-459B-84C9-DE60249B51CF}"/>
              </a:ext>
            </a:extLst>
          </p:cNvPr>
          <p:cNvSpPr>
            <a:spLocks noGrp="1"/>
          </p:cNvSpPr>
          <p:nvPr>
            <p:ph type="title"/>
          </p:nvPr>
        </p:nvSpPr>
        <p:spPr>
          <a:xfrm>
            <a:off x="0" y="39585"/>
            <a:ext cx="2287094" cy="570016"/>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Медянка</a:t>
            </a:r>
          </a:p>
        </p:txBody>
      </p:sp>
      <p:sp>
        <p:nvSpPr>
          <p:cNvPr id="3" name="Объект 2">
            <a:extLst>
              <a:ext uri="{FF2B5EF4-FFF2-40B4-BE49-F238E27FC236}">
                <a16:creationId xmlns="" xmlns:a16="http://schemas.microsoft.com/office/drawing/2014/main" id="{ADDAEF1D-2F25-49A7-9EDA-54C9EAE78177}"/>
              </a:ext>
            </a:extLst>
          </p:cNvPr>
          <p:cNvSpPr>
            <a:spLocks noGrp="1"/>
          </p:cNvSpPr>
          <p:nvPr>
            <p:ph idx="1"/>
          </p:nvPr>
        </p:nvSpPr>
        <p:spPr>
          <a:xfrm>
            <a:off x="818304" y="1246853"/>
            <a:ext cx="8800709" cy="13760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неядовитых змей рода медянок семейства </a:t>
            </a:r>
            <a:r>
              <a:rPr lang="ru-RU" sz="1600" dirty="0" err="1">
                <a:latin typeface="Tahoma" panose="020B0604030504040204" pitchFamily="34" charset="0"/>
                <a:ea typeface="Tahoma" panose="020B0604030504040204" pitchFamily="34" charset="0"/>
                <a:cs typeface="Tahoma" panose="020B0604030504040204" pitchFamily="34" charset="0"/>
              </a:rPr>
              <a:t>ужеобразных</a:t>
            </a:r>
            <a:r>
              <a:rPr lang="ru-RU" sz="1600" dirty="0">
                <a:latin typeface="Tahoma" panose="020B0604030504040204" pitchFamily="34" charset="0"/>
                <a:ea typeface="Tahoma" panose="020B0604030504040204" pitchFamily="34" charset="0"/>
                <a:cs typeface="Tahoma" panose="020B0604030504040204" pitchFamily="34" charset="0"/>
              </a:rPr>
              <a:t>. Редок. Предпочитают светлые, хорошо прогреваемые леса, чаще сосновые и приурочены к полянам, </a:t>
            </a:r>
            <a:br>
              <a:rPr lang="ru-RU" sz="1600" dirty="0">
                <a:latin typeface="Tahoma" panose="020B0604030504040204" pitchFamily="34" charset="0"/>
                <a:ea typeface="Tahoma" panose="020B0604030504040204" pitchFamily="34" charset="0"/>
                <a:cs typeface="Tahoma" panose="020B0604030504040204" pitchFamily="34" charset="0"/>
              </a:rPr>
            </a:br>
            <a:r>
              <a:rPr lang="ru-RU" sz="1600" dirty="0">
                <a:latin typeface="Tahoma" panose="020B0604030504040204" pitchFamily="34" charset="0"/>
                <a:ea typeface="Tahoma" panose="020B0604030504040204" pitchFamily="34" charset="0"/>
                <a:cs typeface="Tahoma" panose="020B0604030504040204" pitchFamily="34" charset="0"/>
              </a:rPr>
              <a:t>вырубкам, обочинам дорог. Активна с мая по октябрь, в дневное время.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62FAD09F-2D0F-457A-BE07-081B0EB12257}"/>
              </a:ext>
            </a:extLst>
          </p:cNvPr>
          <p:cNvPicPr>
            <a:picLocks noChangeAspect="1"/>
          </p:cNvPicPr>
          <p:nvPr/>
        </p:nvPicPr>
        <p:blipFill>
          <a:blip r:embed="rId2"/>
          <a:stretch>
            <a:fillRect/>
          </a:stretch>
        </p:blipFill>
        <p:spPr>
          <a:xfrm>
            <a:off x="10202817" y="1152983"/>
            <a:ext cx="1524132" cy="999831"/>
          </a:xfrm>
          <a:prstGeom prst="rect">
            <a:avLst/>
          </a:prstGeom>
        </p:spPr>
      </p:pic>
      <p:pic>
        <p:nvPicPr>
          <p:cNvPr id="6" name="Рисунок 5">
            <a:extLst>
              <a:ext uri="{FF2B5EF4-FFF2-40B4-BE49-F238E27FC236}">
                <a16:creationId xmlns="" xmlns:a16="http://schemas.microsoft.com/office/drawing/2014/main" id="{E8A27C69-81AA-4C62-8064-047331994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086" y="3693226"/>
            <a:ext cx="4751913" cy="3164774"/>
          </a:xfrm>
          <a:prstGeom prst="rect">
            <a:avLst/>
          </a:prstGeom>
        </p:spPr>
      </p:pic>
      <p:pic>
        <p:nvPicPr>
          <p:cNvPr id="8" name="Рисунок 7">
            <a:extLst>
              <a:ext uri="{FF2B5EF4-FFF2-40B4-BE49-F238E27FC236}">
                <a16:creationId xmlns="" xmlns:a16="http://schemas.microsoft.com/office/drawing/2014/main" id="{17A72367-780E-451B-A250-7F85DF0A6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76" y="2464805"/>
            <a:ext cx="3956710" cy="2650996"/>
          </a:xfrm>
          <a:prstGeom prst="rect">
            <a:avLst/>
          </a:prstGeom>
        </p:spPr>
      </p:pic>
      <p:pic>
        <p:nvPicPr>
          <p:cNvPr id="10" name="Рисунок 9">
            <a:extLst>
              <a:ext uri="{FF2B5EF4-FFF2-40B4-BE49-F238E27FC236}">
                <a16:creationId xmlns="" xmlns:a16="http://schemas.microsoft.com/office/drawing/2014/main" id="{6DCF03F7-5EF1-4551-9EB6-ACB9C36CF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6431" y="4207004"/>
            <a:ext cx="3956710" cy="2650996"/>
          </a:xfrm>
          <a:prstGeom prst="rect">
            <a:avLst/>
          </a:prstGeom>
        </p:spPr>
      </p:pic>
    </p:spTree>
    <p:extLst>
      <p:ext uri="{BB962C8B-B14F-4D97-AF65-F5344CB8AC3E}">
        <p14:creationId xmlns:p14="http://schemas.microsoft.com/office/powerpoint/2010/main" val="579586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107FD10-7D64-4EF8-8482-0267273B090D}"/>
              </a:ext>
            </a:extLst>
          </p:cNvPr>
          <p:cNvSpPr>
            <a:spLocks noGrp="1"/>
          </p:cNvSpPr>
          <p:nvPr>
            <p:ph type="title"/>
          </p:nvPr>
        </p:nvSpPr>
        <p:spPr>
          <a:xfrm>
            <a:off x="1" y="0"/>
            <a:ext cx="5070764" cy="771896"/>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Гадюка обыкновенная</a:t>
            </a:r>
          </a:p>
        </p:txBody>
      </p:sp>
      <p:sp>
        <p:nvSpPr>
          <p:cNvPr id="3" name="Объект 2">
            <a:extLst>
              <a:ext uri="{FF2B5EF4-FFF2-40B4-BE49-F238E27FC236}">
                <a16:creationId xmlns="" xmlns:a16="http://schemas.microsoft.com/office/drawing/2014/main" id="{34A883E2-2871-4B00-BA0A-06F37C9D6177}"/>
              </a:ext>
            </a:extLst>
          </p:cNvPr>
          <p:cNvSpPr>
            <a:spLocks noGrp="1"/>
          </p:cNvSpPr>
          <p:nvPr>
            <p:ph idx="1"/>
          </p:nvPr>
        </p:nvSpPr>
        <p:spPr>
          <a:xfrm>
            <a:off x="1008311" y="924762"/>
            <a:ext cx="8396948" cy="1652183"/>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ядовитых змей рода настоящих гадюк семейства </a:t>
            </a:r>
            <a:r>
              <a:rPr lang="ru-RU" sz="1600" dirty="0" err="1">
                <a:latin typeface="Tahoma" panose="020B0604030504040204" pitchFamily="34" charset="0"/>
                <a:ea typeface="Tahoma" panose="020B0604030504040204" pitchFamily="34" charset="0"/>
                <a:cs typeface="Tahoma" panose="020B0604030504040204" pitchFamily="34" charset="0"/>
              </a:rPr>
              <a:t>гадюковых</a:t>
            </a:r>
            <a:r>
              <a:rPr lang="ru-RU" sz="1600" dirty="0">
                <a:latin typeface="Tahoma" panose="020B0604030504040204" pitchFamily="34" charset="0"/>
                <a:ea typeface="Tahoma" panose="020B0604030504040204" pitchFamily="34" charset="0"/>
                <a:cs typeface="Tahoma" panose="020B0604030504040204" pitchFamily="34" charset="0"/>
              </a:rPr>
              <a:t>. Встречаются небольшими колониями, часто единично. Активность зависит от погодных условий. Появляются в начале апреля, исчезают в октябре. Зимуют в пустотах почвы, под корнями деревьев и т.п. Питаются мелкими позвоночными - мышевидными грызунами, землеройками, лягушками, реже - птенцами птиц.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95FB81B7-B797-48C7-A945-601E91ADC122}"/>
              </a:ext>
            </a:extLst>
          </p:cNvPr>
          <p:cNvPicPr>
            <a:picLocks noChangeAspect="1"/>
          </p:cNvPicPr>
          <p:nvPr/>
        </p:nvPicPr>
        <p:blipFill>
          <a:blip r:embed="rId2"/>
          <a:stretch>
            <a:fillRect/>
          </a:stretch>
        </p:blipFill>
        <p:spPr>
          <a:xfrm>
            <a:off x="10326622" y="1152983"/>
            <a:ext cx="1524132" cy="999831"/>
          </a:xfrm>
          <a:prstGeom prst="rect">
            <a:avLst/>
          </a:prstGeom>
        </p:spPr>
      </p:pic>
      <p:pic>
        <p:nvPicPr>
          <p:cNvPr id="6" name="Рисунок 5">
            <a:extLst>
              <a:ext uri="{FF2B5EF4-FFF2-40B4-BE49-F238E27FC236}">
                <a16:creationId xmlns="" xmlns:a16="http://schemas.microsoft.com/office/drawing/2014/main" id="{56D1FA4A-B496-468C-BD76-F3730832F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530" y="2419321"/>
            <a:ext cx="6422818" cy="4303288"/>
          </a:xfrm>
          <a:prstGeom prst="rect">
            <a:avLst/>
          </a:prstGeom>
        </p:spPr>
      </p:pic>
      <p:pic>
        <p:nvPicPr>
          <p:cNvPr id="8" name="Рисунок 7">
            <a:extLst>
              <a:ext uri="{FF2B5EF4-FFF2-40B4-BE49-F238E27FC236}">
                <a16:creationId xmlns="" xmlns:a16="http://schemas.microsoft.com/office/drawing/2014/main" id="{72AB05FA-1E73-45B7-A64F-9C99B69E4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52" y="3087584"/>
            <a:ext cx="5425410" cy="3635025"/>
          </a:xfrm>
          <a:prstGeom prst="rect">
            <a:avLst/>
          </a:prstGeom>
        </p:spPr>
      </p:pic>
    </p:spTree>
    <p:extLst>
      <p:ext uri="{BB962C8B-B14F-4D97-AF65-F5344CB8AC3E}">
        <p14:creationId xmlns:p14="http://schemas.microsoft.com/office/powerpoint/2010/main" val="1953715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173BC339-2A70-4BE1-A1B6-D14483048AEA}"/>
              </a:ext>
            </a:extLst>
          </p:cNvPr>
          <p:cNvSpPr>
            <a:spLocks noGrp="1"/>
          </p:cNvSpPr>
          <p:nvPr>
            <p:ph type="title"/>
          </p:nvPr>
        </p:nvSpPr>
        <p:spPr>
          <a:xfrm>
            <a:off x="1263628" y="2614027"/>
            <a:ext cx="9404723" cy="1400530"/>
          </a:xfrm>
        </p:spPr>
        <p:txBody>
          <a:bodyPr/>
          <a:lstStyle/>
          <a:p>
            <a:pPr algn="ctr"/>
            <a:r>
              <a:rPr lang="ru-RU" sz="60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Птицы</a:t>
            </a:r>
          </a:p>
        </p:txBody>
      </p:sp>
      <p:pic>
        <p:nvPicPr>
          <p:cNvPr id="5" name="Рисунок 4">
            <a:extLst>
              <a:ext uri="{FF2B5EF4-FFF2-40B4-BE49-F238E27FC236}">
                <a16:creationId xmlns="" xmlns:a16="http://schemas.microsoft.com/office/drawing/2014/main" id="{DA8D4205-667C-47E0-9569-9BE66AC2D0CD}"/>
              </a:ext>
            </a:extLst>
          </p:cNvPr>
          <p:cNvPicPr>
            <a:picLocks noChangeAspect="1"/>
          </p:cNvPicPr>
          <p:nvPr/>
        </p:nvPicPr>
        <p:blipFill>
          <a:blip r:embed="rId2"/>
          <a:stretch>
            <a:fillRect/>
          </a:stretch>
        </p:blipFill>
        <p:spPr>
          <a:xfrm>
            <a:off x="10167191" y="1325916"/>
            <a:ext cx="1524132" cy="999831"/>
          </a:xfrm>
          <a:prstGeom prst="rect">
            <a:avLst/>
          </a:prstGeom>
        </p:spPr>
      </p:pic>
    </p:spTree>
    <p:extLst>
      <p:ext uri="{BB962C8B-B14F-4D97-AF65-F5344CB8AC3E}">
        <p14:creationId xmlns:p14="http://schemas.microsoft.com/office/powerpoint/2010/main" val="1379269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108F6A53-AFBD-4D1D-86DF-2ECC2549E933}"/>
              </a:ext>
            </a:extLst>
          </p:cNvPr>
          <p:cNvSpPr>
            <a:spLocks noGrp="1"/>
          </p:cNvSpPr>
          <p:nvPr>
            <p:ph type="title"/>
          </p:nvPr>
        </p:nvSpPr>
        <p:spPr>
          <a:xfrm>
            <a:off x="1" y="0"/>
            <a:ext cx="4750130" cy="72439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Большой веретенник</a:t>
            </a:r>
          </a:p>
        </p:txBody>
      </p:sp>
      <p:sp>
        <p:nvSpPr>
          <p:cNvPr id="4" name="Объект 3">
            <a:extLst>
              <a:ext uri="{FF2B5EF4-FFF2-40B4-BE49-F238E27FC236}">
                <a16:creationId xmlns="" xmlns:a16="http://schemas.microsoft.com/office/drawing/2014/main" id="{D06E8EA9-7455-4F32-B49A-CBD143EB80DC}"/>
              </a:ext>
            </a:extLst>
          </p:cNvPr>
          <p:cNvSpPr>
            <a:spLocks noGrp="1"/>
          </p:cNvSpPr>
          <p:nvPr>
            <p:ph idx="1"/>
          </p:nvPr>
        </p:nvSpPr>
        <p:spPr>
          <a:xfrm>
            <a:off x="782679" y="1102893"/>
            <a:ext cx="8946541" cy="1877814"/>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Встречается с апреля по август. С зимовки прилетает ещё до полного схода снега. Гнездится на сырых лугах по берегам водоёмов без густой высокой растительности. Иногда может гнездиться в полях. Гнезда устраивает на земле, кладка состоит из четырех яиц. Питается насекомыми, моллюсками, червями, а так же растительной пищей - в основном семенами и луковичками. Осенний пролёт заканчивается к концу августа. Зимует в Африке, Юго-Восточной Азии, Австралии.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5" name="Рисунок 4">
            <a:extLst>
              <a:ext uri="{FF2B5EF4-FFF2-40B4-BE49-F238E27FC236}">
                <a16:creationId xmlns="" xmlns:a16="http://schemas.microsoft.com/office/drawing/2014/main" id="{6E34E5AF-DC5D-4E0E-BC8D-8652E1CE8EDE}"/>
              </a:ext>
            </a:extLst>
          </p:cNvPr>
          <p:cNvPicPr>
            <a:picLocks noChangeAspect="1"/>
          </p:cNvPicPr>
          <p:nvPr/>
        </p:nvPicPr>
        <p:blipFill>
          <a:blip r:embed="rId2"/>
          <a:stretch>
            <a:fillRect/>
          </a:stretch>
        </p:blipFill>
        <p:spPr>
          <a:xfrm>
            <a:off x="10326622" y="1314040"/>
            <a:ext cx="1524132" cy="999831"/>
          </a:xfrm>
          <a:prstGeom prst="rect">
            <a:avLst/>
          </a:prstGeom>
        </p:spPr>
      </p:pic>
      <p:pic>
        <p:nvPicPr>
          <p:cNvPr id="7" name="Рисунок 6">
            <a:extLst>
              <a:ext uri="{FF2B5EF4-FFF2-40B4-BE49-F238E27FC236}">
                <a16:creationId xmlns="" xmlns:a16="http://schemas.microsoft.com/office/drawing/2014/main" id="{482A9E00-D8DC-4C1F-9AFA-701F4A1DB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970" y="3531734"/>
            <a:ext cx="4762500" cy="3190875"/>
          </a:xfrm>
          <a:prstGeom prst="rect">
            <a:avLst/>
          </a:prstGeom>
        </p:spPr>
      </p:pic>
      <p:pic>
        <p:nvPicPr>
          <p:cNvPr id="9" name="Рисунок 8">
            <a:extLst>
              <a:ext uri="{FF2B5EF4-FFF2-40B4-BE49-F238E27FC236}">
                <a16:creationId xmlns="" xmlns:a16="http://schemas.microsoft.com/office/drawing/2014/main" id="{3B4532CC-F33B-42BA-80E9-34568D3CA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101" y="2867860"/>
            <a:ext cx="3984160" cy="2661419"/>
          </a:xfrm>
          <a:prstGeom prst="rect">
            <a:avLst/>
          </a:prstGeom>
        </p:spPr>
      </p:pic>
      <p:pic>
        <p:nvPicPr>
          <p:cNvPr id="11" name="Рисунок 10">
            <a:extLst>
              <a:ext uri="{FF2B5EF4-FFF2-40B4-BE49-F238E27FC236}">
                <a16:creationId xmlns="" xmlns:a16="http://schemas.microsoft.com/office/drawing/2014/main" id="{B193400E-7789-4C1F-BFD7-3BD23CAC7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1180"/>
            <a:ext cx="4323612" cy="2896820"/>
          </a:xfrm>
          <a:prstGeom prst="rect">
            <a:avLst/>
          </a:prstGeom>
        </p:spPr>
      </p:pic>
    </p:spTree>
    <p:extLst>
      <p:ext uri="{BB962C8B-B14F-4D97-AF65-F5344CB8AC3E}">
        <p14:creationId xmlns:p14="http://schemas.microsoft.com/office/powerpoint/2010/main" val="4072987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424D5AA-2B0D-469D-B6F0-11AC1E9C79D4}"/>
              </a:ext>
            </a:extLst>
          </p:cNvPr>
          <p:cNvSpPr>
            <a:spLocks noGrp="1"/>
          </p:cNvSpPr>
          <p:nvPr>
            <p:ph type="title"/>
          </p:nvPr>
        </p:nvSpPr>
        <p:spPr>
          <a:xfrm>
            <a:off x="0" y="0"/>
            <a:ext cx="3431969" cy="736270"/>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Большая выпь</a:t>
            </a:r>
          </a:p>
        </p:txBody>
      </p:sp>
      <p:sp>
        <p:nvSpPr>
          <p:cNvPr id="3" name="Объект 2">
            <a:extLst>
              <a:ext uri="{FF2B5EF4-FFF2-40B4-BE49-F238E27FC236}">
                <a16:creationId xmlns="" xmlns:a16="http://schemas.microsoft.com/office/drawing/2014/main" id="{0881DD2B-98A0-4D3C-9168-641D5CB42D52}"/>
              </a:ext>
            </a:extLst>
          </p:cNvPr>
          <p:cNvSpPr>
            <a:spLocks noGrp="1"/>
          </p:cNvSpPr>
          <p:nvPr>
            <p:ph idx="1"/>
          </p:nvPr>
        </p:nvSpPr>
        <p:spPr>
          <a:xfrm>
            <a:off x="830179" y="736270"/>
            <a:ext cx="8946541" cy="2162822"/>
          </a:xfrm>
        </p:spPr>
        <p:txBody>
          <a:bodyPr/>
          <a:lstStyle/>
          <a:p>
            <a:r>
              <a:rPr lang="ru-RU" dirty="0"/>
              <a:t> </a:t>
            </a:r>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Встречается с апреля по октябрь. Обитает на водоёмах с густыми зарослями тростника, рогоза, осоки. Ведет скрытный образ жизни. При опасности обычно затаивается, вытянув вверх шею, что позволяет сливаться с окружающей обстановкой. Взлетает неуклюже, болтая ногами. Гнёзда устраивает на заломах воздушно-водной растительности. Кладка состоит обычно из 3-5 яиц. Насиживание длится 25-26 дней. Птенцов выкармливает, отрыгивая пищу. Питается водными беспозвоночными, земноводными, рыбой. Кормится на мелководьях, подкарауливая или выискивая добычу.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a:extLst>
              <a:ext uri="{FF2B5EF4-FFF2-40B4-BE49-F238E27FC236}">
                <a16:creationId xmlns="" xmlns:a16="http://schemas.microsoft.com/office/drawing/2014/main" id="{EAC32563-FFBD-47A0-B80E-EABE8A4AEA75}"/>
              </a:ext>
            </a:extLst>
          </p:cNvPr>
          <p:cNvPicPr>
            <a:picLocks noChangeAspect="1"/>
          </p:cNvPicPr>
          <p:nvPr/>
        </p:nvPicPr>
        <p:blipFill>
          <a:blip r:embed="rId2"/>
          <a:stretch>
            <a:fillRect/>
          </a:stretch>
        </p:blipFill>
        <p:spPr>
          <a:xfrm>
            <a:off x="10326622" y="1353332"/>
            <a:ext cx="1524132" cy="999831"/>
          </a:xfrm>
          <a:prstGeom prst="rect">
            <a:avLst/>
          </a:prstGeom>
        </p:spPr>
      </p:pic>
      <p:pic>
        <p:nvPicPr>
          <p:cNvPr id="9" name="Рисунок 8">
            <a:extLst>
              <a:ext uri="{FF2B5EF4-FFF2-40B4-BE49-F238E27FC236}">
                <a16:creationId xmlns="" xmlns:a16="http://schemas.microsoft.com/office/drawing/2014/main" id="{C3F90B4A-0337-4B3E-9483-6EF5F3AA4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197" y="2883940"/>
            <a:ext cx="5663743" cy="3974060"/>
          </a:xfrm>
          <a:prstGeom prst="rect">
            <a:avLst/>
          </a:prstGeom>
        </p:spPr>
      </p:pic>
    </p:spTree>
    <p:extLst>
      <p:ext uri="{BB962C8B-B14F-4D97-AF65-F5344CB8AC3E}">
        <p14:creationId xmlns:p14="http://schemas.microsoft.com/office/powerpoint/2010/main" val="1706495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03BF8FC-A560-4986-AE9C-3535846D9B25}"/>
              </a:ext>
            </a:extLst>
          </p:cNvPr>
          <p:cNvSpPr>
            <a:spLocks noGrp="1"/>
          </p:cNvSpPr>
          <p:nvPr>
            <p:ph type="title"/>
          </p:nvPr>
        </p:nvSpPr>
        <p:spPr>
          <a:xfrm>
            <a:off x="0" y="0"/>
            <a:ext cx="3593380" cy="687313"/>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Серый журавль</a:t>
            </a:r>
          </a:p>
        </p:txBody>
      </p:sp>
      <p:sp>
        <p:nvSpPr>
          <p:cNvPr id="3" name="Объект 2">
            <a:extLst>
              <a:ext uri="{FF2B5EF4-FFF2-40B4-BE49-F238E27FC236}">
                <a16:creationId xmlns="" xmlns:a16="http://schemas.microsoft.com/office/drawing/2014/main" id="{8B30411F-51FE-4C98-96FA-AAA8D53DCDB3}"/>
              </a:ext>
            </a:extLst>
          </p:cNvPr>
          <p:cNvSpPr>
            <a:spLocks noGrp="1"/>
          </p:cNvSpPr>
          <p:nvPr>
            <p:ph idx="1"/>
          </p:nvPr>
        </p:nvSpPr>
        <p:spPr>
          <a:xfrm>
            <a:off x="877681" y="833484"/>
            <a:ext cx="8946541" cy="2150947"/>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Перелётный гнездящийся вид. Встречается с середины апреля до конца октября. Гнездится большей частью на заболоченных территориях, которые мало посещаются людьми. Предпочитает лесные болота. Для этого вида характерны брачные танцы; птицы подпрыгивают, машут крыльями, раскланиваются. Гнезда строят на земле. В кладке чаще всего 2 яйца. В рационе преобладает растительная пища: семена диких и культурных растений, корневища, ягоды. Потребляет также насекомых, моллюсков, червей, лягушек, ящериц, грызунов, иногда мелкую рыбу.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08C79FA6-088E-4599-A90E-4B6F83967D2C}"/>
              </a:ext>
            </a:extLst>
          </p:cNvPr>
          <p:cNvPicPr>
            <a:picLocks noChangeAspect="1"/>
          </p:cNvPicPr>
          <p:nvPr/>
        </p:nvPicPr>
        <p:blipFill>
          <a:blip r:embed="rId2"/>
          <a:stretch>
            <a:fillRect/>
          </a:stretch>
        </p:blipFill>
        <p:spPr>
          <a:xfrm>
            <a:off x="10416573" y="1302165"/>
            <a:ext cx="1524132" cy="999831"/>
          </a:xfrm>
          <a:prstGeom prst="rect">
            <a:avLst/>
          </a:prstGeom>
        </p:spPr>
      </p:pic>
      <p:pic>
        <p:nvPicPr>
          <p:cNvPr id="7" name="Рисунок 6">
            <a:extLst>
              <a:ext uri="{FF2B5EF4-FFF2-40B4-BE49-F238E27FC236}">
                <a16:creationId xmlns="" xmlns:a16="http://schemas.microsoft.com/office/drawing/2014/main" id="{1EFF645E-F5C6-4B55-8E89-0ED4206B0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055" y="3089287"/>
            <a:ext cx="5624945" cy="3768713"/>
          </a:xfrm>
          <a:prstGeom prst="rect">
            <a:avLst/>
          </a:prstGeom>
        </p:spPr>
      </p:pic>
      <p:pic>
        <p:nvPicPr>
          <p:cNvPr id="9" name="Рисунок 8">
            <a:extLst>
              <a:ext uri="{FF2B5EF4-FFF2-40B4-BE49-F238E27FC236}">
                <a16:creationId xmlns="" xmlns:a16="http://schemas.microsoft.com/office/drawing/2014/main" id="{CE208FBE-DCAF-4FF3-8A16-5FA528FDA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6769" y="2811483"/>
            <a:ext cx="4718462" cy="2654135"/>
          </a:xfrm>
          <a:prstGeom prst="rect">
            <a:avLst/>
          </a:prstGeom>
        </p:spPr>
      </p:pic>
      <p:pic>
        <p:nvPicPr>
          <p:cNvPr id="11" name="Рисунок 10">
            <a:extLst>
              <a:ext uri="{FF2B5EF4-FFF2-40B4-BE49-F238E27FC236}">
                <a16:creationId xmlns="" xmlns:a16="http://schemas.microsoft.com/office/drawing/2014/main" id="{94AF140F-FFEC-456A-B450-313B405EC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67125"/>
            <a:ext cx="4762500" cy="3190875"/>
          </a:xfrm>
          <a:prstGeom prst="rect">
            <a:avLst/>
          </a:prstGeom>
        </p:spPr>
      </p:pic>
    </p:spTree>
    <p:extLst>
      <p:ext uri="{BB962C8B-B14F-4D97-AF65-F5344CB8AC3E}">
        <p14:creationId xmlns:p14="http://schemas.microsoft.com/office/powerpoint/2010/main" val="3824158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5D2A8AB-1D4F-44BC-82F1-C54213FB1E9D}"/>
              </a:ext>
            </a:extLst>
          </p:cNvPr>
          <p:cNvSpPr>
            <a:spLocks noGrp="1"/>
          </p:cNvSpPr>
          <p:nvPr>
            <p:ph type="title"/>
          </p:nvPr>
        </p:nvSpPr>
        <p:spPr>
          <a:xfrm>
            <a:off x="0" y="0"/>
            <a:ext cx="2334595" cy="676894"/>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Кедровка</a:t>
            </a:r>
          </a:p>
        </p:txBody>
      </p:sp>
      <p:sp>
        <p:nvSpPr>
          <p:cNvPr id="3" name="Объект 2">
            <a:extLst>
              <a:ext uri="{FF2B5EF4-FFF2-40B4-BE49-F238E27FC236}">
                <a16:creationId xmlns="" xmlns:a16="http://schemas.microsoft.com/office/drawing/2014/main" id="{07AA74FF-6C4D-4F95-9A68-B8A23172BF3C}"/>
              </a:ext>
            </a:extLst>
          </p:cNvPr>
          <p:cNvSpPr>
            <a:spLocks noGrp="1"/>
          </p:cNvSpPr>
          <p:nvPr>
            <p:ph idx="1"/>
          </p:nvPr>
        </p:nvSpPr>
        <p:spPr>
          <a:xfrm>
            <a:off x="782677" y="676894"/>
            <a:ext cx="8946541" cy="2507207"/>
          </a:xfrm>
        </p:spPr>
        <p:txBody>
          <a:bodyPr>
            <a:normAutofit lnSpcReduction="10000"/>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кочующий вид (подвид). Наиболее излюбленные местообитания - еловые, сосновые, </a:t>
            </a:r>
            <a:r>
              <a:rPr lang="ru-RU" sz="1600" dirty="0" err="1">
                <a:latin typeface="Tahoma" panose="020B0604030504040204" pitchFamily="34" charset="0"/>
                <a:ea typeface="Tahoma" panose="020B0604030504040204" pitchFamily="34" charset="0"/>
                <a:cs typeface="Tahoma" panose="020B0604030504040204" pitchFamily="34" charset="0"/>
              </a:rPr>
              <a:t>елово</a:t>
            </a:r>
            <a:r>
              <a:rPr lang="ru-RU" sz="1600" dirty="0">
                <a:latin typeface="Tahoma" panose="020B0604030504040204" pitchFamily="34" charset="0"/>
                <a:ea typeface="Tahoma" panose="020B0604030504040204" pitchFamily="34" charset="0"/>
                <a:cs typeface="Tahoma" panose="020B0604030504040204" pitchFamily="34" charset="0"/>
              </a:rPr>
              <a:t> -пихтовые леса. Гнезда устраивает на деревьях. В кладке от двух до пяти яиц. В </a:t>
            </a:r>
            <a:r>
              <a:rPr lang="ru-RU" sz="1600" dirty="0" err="1">
                <a:latin typeface="Tahoma" panose="020B0604030504040204" pitchFamily="34" charset="0"/>
                <a:ea typeface="Tahoma" panose="020B0604030504040204" pitchFamily="34" charset="0"/>
                <a:cs typeface="Tahoma" panose="020B0604030504040204" pitchFamily="34" charset="0"/>
              </a:rPr>
              <a:t>послегнездовое</a:t>
            </a:r>
            <a:r>
              <a:rPr lang="ru-RU" sz="1600" dirty="0">
                <a:latin typeface="Tahoma" panose="020B0604030504040204" pitchFamily="34" charset="0"/>
                <a:ea typeface="Tahoma" panose="020B0604030504040204" pitchFamily="34" charset="0"/>
                <a:cs typeface="Tahoma" panose="020B0604030504040204" pitchFamily="34" charset="0"/>
              </a:rPr>
              <a:t> время часто посещают широколиственные насаждения, где в достатке имеются излюбленные корма: орехи лещины, желуди, семена липы и клена, ягоды рябины, шиповника, малины. Поедает также насекомых, моллюсков, иногда мышевидных грызунов, яйца и птенцов других птиц. Запасает корма на зиму, устраивая в углублениях на поверхности земли своеобразные кладовые, большую часть из которых безошибочно находит в зимний период. Эта особенность поведения способствует, в частности, расселению дуба.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5" name="Рисунок 4">
            <a:extLst>
              <a:ext uri="{FF2B5EF4-FFF2-40B4-BE49-F238E27FC236}">
                <a16:creationId xmlns="" xmlns:a16="http://schemas.microsoft.com/office/drawing/2014/main" id="{D46CF0A9-30C4-496E-9C1C-57B8206FF750}"/>
              </a:ext>
            </a:extLst>
          </p:cNvPr>
          <p:cNvPicPr>
            <a:picLocks noChangeAspect="1"/>
          </p:cNvPicPr>
          <p:nvPr/>
        </p:nvPicPr>
        <p:blipFill>
          <a:blip r:embed="rId2"/>
          <a:stretch>
            <a:fillRect/>
          </a:stretch>
        </p:blipFill>
        <p:spPr>
          <a:xfrm>
            <a:off x="10326622" y="1353332"/>
            <a:ext cx="1524132" cy="999831"/>
          </a:xfrm>
          <a:prstGeom prst="rect">
            <a:avLst/>
          </a:prstGeom>
        </p:spPr>
      </p:pic>
      <p:pic>
        <p:nvPicPr>
          <p:cNvPr id="7" name="Рисунок 6">
            <a:extLst>
              <a:ext uri="{FF2B5EF4-FFF2-40B4-BE49-F238E27FC236}">
                <a16:creationId xmlns="" xmlns:a16="http://schemas.microsoft.com/office/drawing/2014/main" id="{B17A1346-CDDA-48E3-B9E9-5A7B274C2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6957" y="2850078"/>
            <a:ext cx="2909751" cy="4007922"/>
          </a:xfrm>
          <a:prstGeom prst="rect">
            <a:avLst/>
          </a:prstGeom>
        </p:spPr>
      </p:pic>
      <p:pic>
        <p:nvPicPr>
          <p:cNvPr id="9" name="Рисунок 8">
            <a:extLst>
              <a:ext uri="{FF2B5EF4-FFF2-40B4-BE49-F238E27FC236}">
                <a16:creationId xmlns="" xmlns:a16="http://schemas.microsoft.com/office/drawing/2014/main" id="{0469BB1C-823A-4A23-AC8F-23CCA86B0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595" y="3124576"/>
            <a:ext cx="5321981" cy="3544523"/>
          </a:xfrm>
          <a:prstGeom prst="rect">
            <a:avLst/>
          </a:prstGeom>
        </p:spPr>
      </p:pic>
    </p:spTree>
    <p:extLst>
      <p:ext uri="{BB962C8B-B14F-4D97-AF65-F5344CB8AC3E}">
        <p14:creationId xmlns:p14="http://schemas.microsoft.com/office/powerpoint/2010/main" val="796850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15E1136-E17B-4F73-9D4A-06387EAF6FDA}"/>
              </a:ext>
            </a:extLst>
          </p:cNvPr>
          <p:cNvSpPr>
            <a:spLocks noGrp="1"/>
          </p:cNvSpPr>
          <p:nvPr>
            <p:ph type="title"/>
          </p:nvPr>
        </p:nvSpPr>
        <p:spPr>
          <a:xfrm>
            <a:off x="0" y="0"/>
            <a:ext cx="3522128" cy="688769"/>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Лебедь-кликун</a:t>
            </a:r>
          </a:p>
        </p:txBody>
      </p:sp>
      <p:sp>
        <p:nvSpPr>
          <p:cNvPr id="3" name="Объект 2">
            <a:extLst>
              <a:ext uri="{FF2B5EF4-FFF2-40B4-BE49-F238E27FC236}">
                <a16:creationId xmlns="" xmlns:a16="http://schemas.microsoft.com/office/drawing/2014/main" id="{8E87B84B-0A1D-4764-9555-7DB8CEDE0207}"/>
              </a:ext>
            </a:extLst>
          </p:cNvPr>
          <p:cNvSpPr>
            <a:spLocks noGrp="1"/>
          </p:cNvSpPr>
          <p:nvPr>
            <p:ph idx="1"/>
          </p:nvPr>
        </p:nvSpPr>
        <p:spPr>
          <a:xfrm>
            <a:off x="818304" y="1102893"/>
            <a:ext cx="8946541" cy="1141544"/>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Перелётный вид. Прилетает в апреле. Гнездится на крупных, окаймлённых воздушно-водной растительностью, озёрах и речных плёсах. Размер кладки варьирует от 2 до 6 яиц. Кормится погружённой водной растительностью. Отлёт происходит в октябре.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9C468B3F-7F2B-47C0-ADDA-D21AFAB1F8D8}"/>
              </a:ext>
            </a:extLst>
          </p:cNvPr>
          <p:cNvPicPr>
            <a:picLocks noChangeAspect="1"/>
          </p:cNvPicPr>
          <p:nvPr/>
        </p:nvPicPr>
        <p:blipFill>
          <a:blip r:embed="rId2"/>
          <a:stretch>
            <a:fillRect/>
          </a:stretch>
        </p:blipFill>
        <p:spPr>
          <a:xfrm>
            <a:off x="10326622" y="1353332"/>
            <a:ext cx="1524132" cy="999831"/>
          </a:xfrm>
          <a:prstGeom prst="rect">
            <a:avLst/>
          </a:prstGeom>
        </p:spPr>
      </p:pic>
      <p:pic>
        <p:nvPicPr>
          <p:cNvPr id="6" name="Рисунок 5">
            <a:extLst>
              <a:ext uri="{FF2B5EF4-FFF2-40B4-BE49-F238E27FC236}">
                <a16:creationId xmlns="" xmlns:a16="http://schemas.microsoft.com/office/drawing/2014/main" id="{EA07150D-AFFD-4407-93CA-15D5F655F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269405"/>
            <a:ext cx="6908800" cy="4588595"/>
          </a:xfrm>
          <a:prstGeom prst="rect">
            <a:avLst/>
          </a:prstGeom>
        </p:spPr>
      </p:pic>
    </p:spTree>
    <p:extLst>
      <p:ext uri="{BB962C8B-B14F-4D97-AF65-F5344CB8AC3E}">
        <p14:creationId xmlns:p14="http://schemas.microsoft.com/office/powerpoint/2010/main" val="3467601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1B70096-5C72-46FC-B50E-EA09907E2BCF}"/>
              </a:ext>
            </a:extLst>
          </p:cNvPr>
          <p:cNvSpPr>
            <a:spLocks noGrp="1"/>
          </p:cNvSpPr>
          <p:nvPr>
            <p:ph type="title"/>
          </p:nvPr>
        </p:nvSpPr>
        <p:spPr>
          <a:xfrm>
            <a:off x="0" y="0"/>
            <a:ext cx="3367089" cy="6775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Лебедь-шипун</a:t>
            </a:r>
          </a:p>
        </p:txBody>
      </p:sp>
      <p:sp>
        <p:nvSpPr>
          <p:cNvPr id="3" name="Объект 2">
            <a:extLst>
              <a:ext uri="{FF2B5EF4-FFF2-40B4-BE49-F238E27FC236}">
                <a16:creationId xmlns="" xmlns:a16="http://schemas.microsoft.com/office/drawing/2014/main" id="{B7A42B8A-0A76-4320-9AEF-47C91F70800C}"/>
              </a:ext>
            </a:extLst>
          </p:cNvPr>
          <p:cNvSpPr>
            <a:spLocks noGrp="1"/>
          </p:cNvSpPr>
          <p:nvPr>
            <p:ph idx="1"/>
          </p:nvPr>
        </p:nvSpPr>
        <p:spPr>
          <a:xfrm>
            <a:off x="963612" y="871819"/>
            <a:ext cx="8955088" cy="1274482"/>
          </a:xfrm>
        </p:spPr>
        <p:txBody>
          <a:bodyPr>
            <a:normAutofit lnSpcReduction="10000"/>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Прилетает в апреле. Гнездится и линяет на больших стоячих водоёмах, зарастающих водной растительностью. К размножению (в РТ) приступает в начале мая. Гнёзда устраивает на заломах тростника. Кладка состоит от 5 до 9 яиц. Отлёт к местам зимовки происходит в середине октября. Кормится погружённой водной растительностью.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7614FCC3-C16C-4F6E-BC9B-E5CE42B4728D}"/>
              </a:ext>
            </a:extLst>
          </p:cNvPr>
          <p:cNvPicPr>
            <a:picLocks noChangeAspect="1"/>
          </p:cNvPicPr>
          <p:nvPr/>
        </p:nvPicPr>
        <p:blipFill>
          <a:blip r:embed="rId2"/>
          <a:stretch>
            <a:fillRect/>
          </a:stretch>
        </p:blipFill>
        <p:spPr>
          <a:xfrm>
            <a:off x="10326622" y="1353332"/>
            <a:ext cx="1524132" cy="999831"/>
          </a:xfrm>
          <a:prstGeom prst="rect">
            <a:avLst/>
          </a:prstGeom>
        </p:spPr>
      </p:pic>
      <p:pic>
        <p:nvPicPr>
          <p:cNvPr id="6" name="Рисунок 5">
            <a:extLst>
              <a:ext uri="{FF2B5EF4-FFF2-40B4-BE49-F238E27FC236}">
                <a16:creationId xmlns="" xmlns:a16="http://schemas.microsoft.com/office/drawing/2014/main" id="{A25C724C-B66D-46D5-BAD7-6C4806997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00" y="3068563"/>
            <a:ext cx="5702300" cy="3789437"/>
          </a:xfrm>
          <a:prstGeom prst="rect">
            <a:avLst/>
          </a:prstGeom>
        </p:spPr>
      </p:pic>
      <p:pic>
        <p:nvPicPr>
          <p:cNvPr id="8" name="Рисунок 7">
            <a:extLst>
              <a:ext uri="{FF2B5EF4-FFF2-40B4-BE49-F238E27FC236}">
                <a16:creationId xmlns="" xmlns:a16="http://schemas.microsoft.com/office/drawing/2014/main" id="{8D6D6408-B56C-44AB-9C68-2F5A4BF15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8562"/>
            <a:ext cx="5702300" cy="3789437"/>
          </a:xfrm>
          <a:prstGeom prst="rect">
            <a:avLst/>
          </a:prstGeom>
        </p:spPr>
      </p:pic>
      <p:pic>
        <p:nvPicPr>
          <p:cNvPr id="10" name="Рисунок 9">
            <a:extLst>
              <a:ext uri="{FF2B5EF4-FFF2-40B4-BE49-F238E27FC236}">
                <a16:creationId xmlns="" xmlns:a16="http://schemas.microsoft.com/office/drawing/2014/main" id="{C8D1468F-C66E-4E00-8DBB-5C48AF6DD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522" y="2093087"/>
            <a:ext cx="3908378" cy="2618613"/>
          </a:xfrm>
          <a:prstGeom prst="rect">
            <a:avLst/>
          </a:prstGeom>
        </p:spPr>
      </p:pic>
    </p:spTree>
    <p:extLst>
      <p:ext uri="{BB962C8B-B14F-4D97-AF65-F5344CB8AC3E}">
        <p14:creationId xmlns:p14="http://schemas.microsoft.com/office/powerpoint/2010/main" val="644535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C5E5AA9-AAF6-48FE-8A94-37A831141052}"/>
              </a:ext>
            </a:extLst>
          </p:cNvPr>
          <p:cNvSpPr>
            <a:spLocks noGrp="1"/>
          </p:cNvSpPr>
          <p:nvPr>
            <p:ph type="title"/>
          </p:nvPr>
        </p:nvSpPr>
        <p:spPr>
          <a:xfrm>
            <a:off x="0" y="0"/>
            <a:ext cx="5449889" cy="7156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Длиннохвостая неясыть</a:t>
            </a:r>
          </a:p>
        </p:txBody>
      </p:sp>
      <p:sp>
        <p:nvSpPr>
          <p:cNvPr id="3" name="Объект 2">
            <a:extLst>
              <a:ext uri="{FF2B5EF4-FFF2-40B4-BE49-F238E27FC236}">
                <a16:creationId xmlns="" xmlns:a16="http://schemas.microsoft.com/office/drawing/2014/main" id="{8C1288D6-9CDD-4FD5-B607-5454D8449322}"/>
              </a:ext>
            </a:extLst>
          </p:cNvPr>
          <p:cNvSpPr>
            <a:spLocks noGrp="1"/>
          </p:cNvSpPr>
          <p:nvPr>
            <p:ph idx="1"/>
          </p:nvPr>
        </p:nvSpPr>
        <p:spPr>
          <a:xfrm>
            <a:off x="169863" y="1303484"/>
            <a:ext cx="5894388" cy="5033816"/>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Всего на территории НП обитает 10 видов сов. Обитает в высокоствольных хвойных и смешанных лесах. Предпочитает опушки, вырубки, моховые болота. Ведёт оседлый образ жизни. К гнездованию приступает достаточно рано: в марте-апреле. Гнездится в дуплах, старых гнёздах других крупных птиц, иногда на земле под корнями упавшего дерева. Самка откладывает 3-4 белых яйца. Самец охраняет свою территорию и, защищая гнездо, может нападать даже на человека. Изредка эта неясыть залетает в населённые пункты, включая крупные города. В Татарстане такие встречи отмечаются регулярно. Основу питания составляют мышевидные грызуны. Охотится ночью, но может добывать пищу и в светлое время суток, особенно в пасмурную погоду. Иногда нападает и на более крупную добычу: зайцев, тетеревов, куропаток. Отмечены случаи охоты на кур.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A9DAC932-C58A-4466-9AE6-94606920D05D}"/>
              </a:ext>
            </a:extLst>
          </p:cNvPr>
          <p:cNvPicPr>
            <a:picLocks noChangeAspect="1"/>
          </p:cNvPicPr>
          <p:nvPr/>
        </p:nvPicPr>
        <p:blipFill>
          <a:blip r:embed="rId2"/>
          <a:stretch>
            <a:fillRect/>
          </a:stretch>
        </p:blipFill>
        <p:spPr>
          <a:xfrm>
            <a:off x="10326622" y="1303484"/>
            <a:ext cx="1524132" cy="999831"/>
          </a:xfrm>
          <a:prstGeom prst="rect">
            <a:avLst/>
          </a:prstGeom>
        </p:spPr>
      </p:pic>
      <p:pic>
        <p:nvPicPr>
          <p:cNvPr id="6" name="Рисунок 5">
            <a:extLst>
              <a:ext uri="{FF2B5EF4-FFF2-40B4-BE49-F238E27FC236}">
                <a16:creationId xmlns="" xmlns:a16="http://schemas.microsoft.com/office/drawing/2014/main" id="{33FBE462-BC73-464A-B6AD-6DB03D3C3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811" y="1983680"/>
            <a:ext cx="3905250" cy="4762500"/>
          </a:xfrm>
          <a:prstGeom prst="rect">
            <a:avLst/>
          </a:prstGeom>
        </p:spPr>
      </p:pic>
    </p:spTree>
    <p:extLst>
      <p:ext uri="{BB962C8B-B14F-4D97-AF65-F5344CB8AC3E}">
        <p14:creationId xmlns:p14="http://schemas.microsoft.com/office/powerpoint/2010/main" val="3690420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 xmlns:a16="http://schemas.microsoft.com/office/drawing/2014/main" id="{7F0683D2-C8F8-45C5-B54C-99148B4BDC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49"/>
            <a:ext cx="9118600" cy="6838951"/>
          </a:xfrm>
        </p:spPr>
      </p:pic>
      <p:pic>
        <p:nvPicPr>
          <p:cNvPr id="6" name="Рисунок 5">
            <a:extLst>
              <a:ext uri="{FF2B5EF4-FFF2-40B4-BE49-F238E27FC236}">
                <a16:creationId xmlns="" xmlns:a16="http://schemas.microsoft.com/office/drawing/2014/main" id="{A902BD64-EC1F-48E3-BA84-681A3A2F12F7}"/>
              </a:ext>
            </a:extLst>
          </p:cNvPr>
          <p:cNvPicPr>
            <a:picLocks noChangeAspect="1"/>
          </p:cNvPicPr>
          <p:nvPr/>
        </p:nvPicPr>
        <p:blipFill>
          <a:blip r:embed="rId3"/>
          <a:stretch>
            <a:fillRect/>
          </a:stretch>
        </p:blipFill>
        <p:spPr>
          <a:xfrm>
            <a:off x="10248834" y="1217633"/>
            <a:ext cx="1524132" cy="993734"/>
          </a:xfrm>
          <a:prstGeom prst="rect">
            <a:avLst/>
          </a:prstGeom>
        </p:spPr>
      </p:pic>
    </p:spTree>
    <p:extLst>
      <p:ext uri="{BB962C8B-B14F-4D97-AF65-F5344CB8AC3E}">
        <p14:creationId xmlns:p14="http://schemas.microsoft.com/office/powerpoint/2010/main" val="925065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28BAB11-F0A0-4C31-8CA4-C32357310C7E}"/>
              </a:ext>
            </a:extLst>
          </p:cNvPr>
          <p:cNvSpPr>
            <a:spLocks noGrp="1"/>
          </p:cNvSpPr>
          <p:nvPr>
            <p:ph type="title"/>
          </p:nvPr>
        </p:nvSpPr>
        <p:spPr>
          <a:xfrm>
            <a:off x="0" y="0"/>
            <a:ext cx="3024189" cy="5505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Орел-карлик</a:t>
            </a:r>
          </a:p>
        </p:txBody>
      </p:sp>
      <p:sp>
        <p:nvSpPr>
          <p:cNvPr id="3" name="Объект 2">
            <a:extLst>
              <a:ext uri="{FF2B5EF4-FFF2-40B4-BE49-F238E27FC236}">
                <a16:creationId xmlns="" xmlns:a16="http://schemas.microsoft.com/office/drawing/2014/main" id="{68E028A0-D03F-4A38-A780-3000B9DBD17A}"/>
              </a:ext>
            </a:extLst>
          </p:cNvPr>
          <p:cNvSpPr>
            <a:spLocks noGrp="1"/>
          </p:cNvSpPr>
          <p:nvPr>
            <p:ph idx="1"/>
          </p:nvPr>
        </p:nvSpPr>
        <p:spPr>
          <a:xfrm>
            <a:off x="608012" y="1252819"/>
            <a:ext cx="8946541" cy="19221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Перелётный вид, вероятно гнездится. Полёт верткий, быстрый, маневренный. Тяготеет к </a:t>
            </a:r>
            <a:r>
              <a:rPr lang="ru-RU" sz="1600" dirty="0" err="1">
                <a:latin typeface="Tahoma" panose="020B0604030504040204" pitchFamily="34" charset="0"/>
                <a:ea typeface="Tahoma" panose="020B0604030504040204" pitchFamily="34" charset="0"/>
                <a:cs typeface="Tahoma" panose="020B0604030504040204" pitchFamily="34" charset="0"/>
              </a:rPr>
              <a:t>залесённым</a:t>
            </a:r>
            <a:r>
              <a:rPr lang="ru-RU" sz="1600" dirty="0">
                <a:latin typeface="Tahoma" panose="020B0604030504040204" pitchFamily="34" charset="0"/>
                <a:ea typeface="Tahoma" panose="020B0604030504040204" pitchFamily="34" charset="0"/>
                <a:cs typeface="Tahoma" panose="020B0604030504040204" pitchFamily="34" charset="0"/>
              </a:rPr>
              <a:t> поймам рек и островным нагорным дубравам и соснякам. Основное требование к местообитанию - наличие леса с высокоствольными деревьями вблизи открытой местности. Гнёзда строит на деревьях (сосна, дуб, тополь), в развилке ствола или на боковых ветвях на расстоянии не более 300-500 м от опушки. Часто занимает гнёзда других хищных птиц. В кладке 1-3 яйца. Питается птицами и мелкими млекопитающими.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DD02CAB1-1982-4759-BF53-6011AE2977CC}"/>
              </a:ext>
            </a:extLst>
          </p:cNvPr>
          <p:cNvPicPr>
            <a:picLocks noChangeAspect="1"/>
          </p:cNvPicPr>
          <p:nvPr/>
        </p:nvPicPr>
        <p:blipFill>
          <a:blip r:embed="rId2"/>
          <a:stretch>
            <a:fillRect/>
          </a:stretch>
        </p:blipFill>
        <p:spPr>
          <a:xfrm>
            <a:off x="10464734" y="1354284"/>
            <a:ext cx="1524132" cy="999831"/>
          </a:xfrm>
          <a:prstGeom prst="rect">
            <a:avLst/>
          </a:prstGeom>
        </p:spPr>
      </p:pic>
      <p:pic>
        <p:nvPicPr>
          <p:cNvPr id="7" name="Рисунок 6">
            <a:extLst>
              <a:ext uri="{FF2B5EF4-FFF2-40B4-BE49-F238E27FC236}">
                <a16:creationId xmlns="" xmlns:a16="http://schemas.microsoft.com/office/drawing/2014/main" id="{3A748178-FBF8-49F6-8D13-36180E027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656" y="3069771"/>
            <a:ext cx="5682344" cy="3788229"/>
          </a:xfrm>
          <a:prstGeom prst="rect">
            <a:avLst/>
          </a:prstGeom>
        </p:spPr>
      </p:pic>
      <p:pic>
        <p:nvPicPr>
          <p:cNvPr id="13" name="Рисунок 12">
            <a:extLst>
              <a:ext uri="{FF2B5EF4-FFF2-40B4-BE49-F238E27FC236}">
                <a16:creationId xmlns="" xmlns:a16="http://schemas.microsoft.com/office/drawing/2014/main" id="{39B7BA7A-9EC0-4F36-9251-1410D1AA5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8801"/>
            <a:ext cx="3759199" cy="3759199"/>
          </a:xfrm>
          <a:prstGeom prst="rect">
            <a:avLst/>
          </a:prstGeom>
        </p:spPr>
      </p:pic>
    </p:spTree>
    <p:extLst>
      <p:ext uri="{BB962C8B-B14F-4D97-AF65-F5344CB8AC3E}">
        <p14:creationId xmlns:p14="http://schemas.microsoft.com/office/powerpoint/2010/main" val="3987512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5EC8424-DFD9-459C-98AB-C311A4E20C9E}"/>
              </a:ext>
            </a:extLst>
          </p:cNvPr>
          <p:cNvSpPr>
            <a:spLocks noGrp="1"/>
          </p:cNvSpPr>
          <p:nvPr>
            <p:ph type="title"/>
          </p:nvPr>
        </p:nvSpPr>
        <p:spPr>
          <a:xfrm>
            <a:off x="0" y="0"/>
            <a:ext cx="4065589" cy="6140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Орлан-белохвост</a:t>
            </a:r>
          </a:p>
        </p:txBody>
      </p:sp>
      <p:sp>
        <p:nvSpPr>
          <p:cNvPr id="3" name="Объект 2">
            <a:extLst>
              <a:ext uri="{FF2B5EF4-FFF2-40B4-BE49-F238E27FC236}">
                <a16:creationId xmlns="" xmlns:a16="http://schemas.microsoft.com/office/drawing/2014/main" id="{F29FB568-C579-4925-ABF4-D9D25EB1D9CC}"/>
              </a:ext>
            </a:extLst>
          </p:cNvPr>
          <p:cNvSpPr>
            <a:spLocks noGrp="1"/>
          </p:cNvSpPr>
          <p:nvPr>
            <p:ph idx="1"/>
          </p:nvPr>
        </p:nvSpPr>
        <p:spPr>
          <a:xfrm>
            <a:off x="341312" y="614082"/>
            <a:ext cx="9932988" cy="2230718"/>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Гнездовые местообитания орлана белохвоста приурочены к прибрежным ландшафтам (водохранилища, реки, озёра, пруды) при наличии высокоствольного леса. Гнёзда располагаются в развилках старых деревьев, стоящих у края леса или отдельно. Моногам. Гнездовые участки постоянны. Приступает к размножению в возрасте 5-6 лет. Гнездовой период длится более 3 месяцев. Откладывает 1-3, обычно 2 яйца. Основной добычей является рыба, водоплавающие птицы и другие околоводные позвоночные. Охотно поедает падаль. Отлет на зимовку происходит в октябре, начале ноября, когда начинают замерзать водоёмы.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07D35A48-630B-4518-9157-3A95519B0729}"/>
              </a:ext>
            </a:extLst>
          </p:cNvPr>
          <p:cNvPicPr>
            <a:picLocks noChangeAspect="1"/>
          </p:cNvPicPr>
          <p:nvPr/>
        </p:nvPicPr>
        <p:blipFill>
          <a:blip r:embed="rId2"/>
          <a:stretch>
            <a:fillRect/>
          </a:stretch>
        </p:blipFill>
        <p:spPr>
          <a:xfrm>
            <a:off x="10439334" y="1303484"/>
            <a:ext cx="1524132" cy="999831"/>
          </a:xfrm>
          <a:prstGeom prst="rect">
            <a:avLst/>
          </a:prstGeom>
        </p:spPr>
      </p:pic>
      <p:pic>
        <p:nvPicPr>
          <p:cNvPr id="6" name="Рисунок 5">
            <a:extLst>
              <a:ext uri="{FF2B5EF4-FFF2-40B4-BE49-F238E27FC236}">
                <a16:creationId xmlns="" xmlns:a16="http://schemas.microsoft.com/office/drawing/2014/main" id="{E5D9CF9D-FA1C-425A-B3BC-9AC88205B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707842"/>
            <a:ext cx="4330700" cy="3144088"/>
          </a:xfrm>
          <a:prstGeom prst="rect">
            <a:avLst/>
          </a:prstGeom>
        </p:spPr>
      </p:pic>
      <p:pic>
        <p:nvPicPr>
          <p:cNvPr id="8" name="Рисунок 7">
            <a:extLst>
              <a:ext uri="{FF2B5EF4-FFF2-40B4-BE49-F238E27FC236}">
                <a16:creationId xmlns="" xmlns:a16="http://schemas.microsoft.com/office/drawing/2014/main" id="{F9AA178C-2C97-47F7-8F3B-F2DBAEA08BEE}"/>
              </a:ext>
            </a:extLst>
          </p:cNvPr>
          <p:cNvPicPr>
            <a:picLocks noChangeAspect="1"/>
          </p:cNvPicPr>
          <p:nvPr/>
        </p:nvPicPr>
        <p:blipFill rotWithShape="1">
          <a:blip r:embed="rId4">
            <a:extLst>
              <a:ext uri="{28A0092B-C50C-407E-A947-70E740481C1C}">
                <a14:useLocalDpi xmlns:a14="http://schemas.microsoft.com/office/drawing/2010/main" val="0"/>
              </a:ext>
            </a:extLst>
          </a:blip>
          <a:srcRect b="31969"/>
          <a:stretch/>
        </p:blipFill>
        <p:spPr>
          <a:xfrm>
            <a:off x="9534" y="5127096"/>
            <a:ext cx="3022599" cy="1702613"/>
          </a:xfrm>
          <a:prstGeom prst="rect">
            <a:avLst/>
          </a:prstGeom>
        </p:spPr>
      </p:pic>
      <p:pic>
        <p:nvPicPr>
          <p:cNvPr id="10" name="Рисунок 9">
            <a:extLst>
              <a:ext uri="{FF2B5EF4-FFF2-40B4-BE49-F238E27FC236}">
                <a16:creationId xmlns="" xmlns:a16="http://schemas.microsoft.com/office/drawing/2014/main" id="{FA40066C-0F3A-41C9-ACC3-DFCB91524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730" y="4251735"/>
            <a:ext cx="3475020" cy="2606265"/>
          </a:xfrm>
          <a:prstGeom prst="rect">
            <a:avLst/>
          </a:prstGeom>
        </p:spPr>
      </p:pic>
      <p:pic>
        <p:nvPicPr>
          <p:cNvPr id="12" name="Рисунок 11">
            <a:extLst>
              <a:ext uri="{FF2B5EF4-FFF2-40B4-BE49-F238E27FC236}">
                <a16:creationId xmlns="" xmlns:a16="http://schemas.microsoft.com/office/drawing/2014/main" id="{9995624B-D54B-4EC7-BF5D-FF703DCE8A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44800"/>
            <a:ext cx="3032133" cy="2274100"/>
          </a:xfrm>
          <a:prstGeom prst="rect">
            <a:avLst/>
          </a:prstGeom>
        </p:spPr>
      </p:pic>
      <p:pic>
        <p:nvPicPr>
          <p:cNvPr id="14" name="Рисунок 13">
            <a:extLst>
              <a:ext uri="{FF2B5EF4-FFF2-40B4-BE49-F238E27FC236}">
                <a16:creationId xmlns="" xmlns:a16="http://schemas.microsoft.com/office/drawing/2014/main" id="{33A5718E-AB64-4E64-A044-8B70E2CE09E3}"/>
              </a:ext>
            </a:extLst>
          </p:cNvPr>
          <p:cNvPicPr>
            <a:picLocks noChangeAspect="1"/>
          </p:cNvPicPr>
          <p:nvPr/>
        </p:nvPicPr>
        <p:blipFill rotWithShape="1">
          <a:blip r:embed="rId7">
            <a:extLst>
              <a:ext uri="{28A0092B-C50C-407E-A947-70E740481C1C}">
                <a14:useLocalDpi xmlns:a14="http://schemas.microsoft.com/office/drawing/2010/main" val="0"/>
              </a:ext>
            </a:extLst>
          </a:blip>
          <a:srcRect l="11067" t="4722" r="40833" b="15373"/>
          <a:stretch/>
        </p:blipFill>
        <p:spPr>
          <a:xfrm>
            <a:off x="3152784" y="4280025"/>
            <a:ext cx="2290761" cy="2549684"/>
          </a:xfrm>
          <a:prstGeom prst="rect">
            <a:avLst/>
          </a:prstGeom>
        </p:spPr>
      </p:pic>
    </p:spTree>
    <p:extLst>
      <p:ext uri="{BB962C8B-B14F-4D97-AF65-F5344CB8AC3E}">
        <p14:creationId xmlns:p14="http://schemas.microsoft.com/office/powerpoint/2010/main" val="783045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943143D-B86A-4C9F-AD84-D0A58DFFC524}"/>
              </a:ext>
            </a:extLst>
          </p:cNvPr>
          <p:cNvSpPr>
            <a:spLocks noGrp="1"/>
          </p:cNvSpPr>
          <p:nvPr>
            <p:ph type="title"/>
          </p:nvPr>
        </p:nvSpPr>
        <p:spPr>
          <a:xfrm>
            <a:off x="0" y="0"/>
            <a:ext cx="5537200" cy="5886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Осоед обыкновенный</a:t>
            </a:r>
          </a:p>
        </p:txBody>
      </p:sp>
      <p:sp>
        <p:nvSpPr>
          <p:cNvPr id="3" name="Объект 2">
            <a:extLst>
              <a:ext uri="{FF2B5EF4-FFF2-40B4-BE49-F238E27FC236}">
                <a16:creationId xmlns="" xmlns:a16="http://schemas.microsoft.com/office/drawing/2014/main" id="{993D22C9-DFB2-436D-AED3-D98FEBE1E619}"/>
              </a:ext>
            </a:extLst>
          </p:cNvPr>
          <p:cNvSpPr>
            <a:spLocks noGrp="1"/>
          </p:cNvSpPr>
          <p:nvPr>
            <p:ph idx="1"/>
          </p:nvPr>
        </p:nvSpPr>
        <p:spPr>
          <a:xfrm>
            <a:off x="211328" y="749300"/>
            <a:ext cx="9546425" cy="20491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Прилетает в апреле. Предпочитает гнездиться в лиственных и смешанных лесах. Гнездовые территории включают в себя открытые пространства: поляны, вырубки, луга. Гнёзда строит на опушках или вблизи просек на боковых ветвях дерева близ развилки на высоте 10-20 м. Нередко занимает старые гнёзда других хищных птиц. В кладке 3-4 яйца. Типичный энтомофаг. Питается в основном личинками перепончатокрылых: земляных ос, шмелей, шершней. Гораздо реже пищей служат мышевидные грызуны, птицы, ящерицы и лягушки. Отлёт происходит с середины августа и в отдельные годы до начала октября.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EAB408A3-C74E-4AD0-8076-6F678F76357B}"/>
              </a:ext>
            </a:extLst>
          </p:cNvPr>
          <p:cNvPicPr>
            <a:picLocks noChangeAspect="1"/>
          </p:cNvPicPr>
          <p:nvPr/>
        </p:nvPicPr>
        <p:blipFill>
          <a:blip r:embed="rId2"/>
          <a:stretch>
            <a:fillRect/>
          </a:stretch>
        </p:blipFill>
        <p:spPr>
          <a:xfrm>
            <a:off x="10323573" y="1239984"/>
            <a:ext cx="1530229" cy="999831"/>
          </a:xfrm>
          <a:prstGeom prst="rect">
            <a:avLst/>
          </a:prstGeom>
        </p:spPr>
      </p:pic>
      <p:pic>
        <p:nvPicPr>
          <p:cNvPr id="8" name="Рисунок 7">
            <a:extLst>
              <a:ext uri="{FF2B5EF4-FFF2-40B4-BE49-F238E27FC236}">
                <a16:creationId xmlns="" xmlns:a16="http://schemas.microsoft.com/office/drawing/2014/main" id="{5FFAE8B1-B925-488A-96AF-9963C04CB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2811605"/>
            <a:ext cx="3039872" cy="4020995"/>
          </a:xfrm>
          <a:prstGeom prst="rect">
            <a:avLst/>
          </a:prstGeom>
        </p:spPr>
      </p:pic>
      <p:pic>
        <p:nvPicPr>
          <p:cNvPr id="12" name="Рисунок 11">
            <a:extLst>
              <a:ext uri="{FF2B5EF4-FFF2-40B4-BE49-F238E27FC236}">
                <a16:creationId xmlns="" xmlns:a16="http://schemas.microsoft.com/office/drawing/2014/main" id="{FFA1DC7E-8822-400A-A794-F22D2E94B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400" y="2959100"/>
            <a:ext cx="6350000" cy="3810000"/>
          </a:xfrm>
          <a:prstGeom prst="rect">
            <a:avLst/>
          </a:prstGeom>
        </p:spPr>
      </p:pic>
    </p:spTree>
    <p:extLst>
      <p:ext uri="{BB962C8B-B14F-4D97-AF65-F5344CB8AC3E}">
        <p14:creationId xmlns:p14="http://schemas.microsoft.com/office/powerpoint/2010/main" val="1542943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18C4AE6-4B81-4AE4-A07E-E315FA66691E}"/>
              </a:ext>
            </a:extLst>
          </p:cNvPr>
          <p:cNvSpPr>
            <a:spLocks noGrp="1"/>
          </p:cNvSpPr>
          <p:nvPr>
            <p:ph type="title"/>
          </p:nvPr>
        </p:nvSpPr>
        <p:spPr>
          <a:xfrm>
            <a:off x="0" y="0"/>
            <a:ext cx="2808289"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Поручейник</a:t>
            </a:r>
          </a:p>
        </p:txBody>
      </p:sp>
      <p:sp>
        <p:nvSpPr>
          <p:cNvPr id="3" name="Объект 2">
            <a:extLst>
              <a:ext uri="{FF2B5EF4-FFF2-40B4-BE49-F238E27FC236}">
                <a16:creationId xmlns="" xmlns:a16="http://schemas.microsoft.com/office/drawing/2014/main" id="{32381663-F3BF-471A-96AF-526263314730}"/>
              </a:ext>
            </a:extLst>
          </p:cNvPr>
          <p:cNvSpPr>
            <a:spLocks noGrp="1"/>
          </p:cNvSpPr>
          <p:nvPr>
            <p:ph idx="1"/>
          </p:nvPr>
        </p:nvSpPr>
        <p:spPr>
          <a:xfrm>
            <a:off x="938212" y="833719"/>
            <a:ext cx="8946541" cy="2074582"/>
          </a:xfrm>
        </p:spPr>
        <p:txBody>
          <a:bodyPr>
            <a:normAutofit lnSpcReduction="10000"/>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Прилетает небольшими группами. Встречается с двадцатых чисел апреля по август. Гнездится на сырых лугах по берегам водоёмов, окраинам болот, низким берегам рек. Гнёзда устраивает на земле среди травянистой растительности. Выстилка из стеблей сухой травы. Кладка состоит из четырёх яиц. Нередко селится небольшими колониями. Насиживают </a:t>
            </a:r>
            <a:r>
              <a:rPr lang="ru-RU" sz="1600" dirty="0" err="1">
                <a:latin typeface="Tahoma" panose="020B0604030504040204" pitchFamily="34" charset="0"/>
                <a:ea typeface="Tahoma" panose="020B0604030504040204" pitchFamily="34" charset="0"/>
                <a:cs typeface="Tahoma" panose="020B0604030504040204" pitchFamily="34" charset="0"/>
              </a:rPr>
              <a:t>поочереди</a:t>
            </a:r>
            <a:r>
              <a:rPr lang="ru-RU" sz="1600" dirty="0">
                <a:latin typeface="Tahoma" panose="020B0604030504040204" pitchFamily="34" charset="0"/>
                <a:ea typeface="Tahoma" panose="020B0604030504040204" pitchFamily="34" charset="0"/>
                <a:cs typeface="Tahoma" panose="020B0604030504040204" pitchFamily="34" charset="0"/>
              </a:rPr>
              <a:t> самец и самка 21-23 дня. У гнезда и выводка очень беспокойны. С птенцами остаются обычно только самцы. Выводки держатся в очень сырых травянистых местах. В первой половине августа отлетают на зимовку. Питается насекомыми, моллюсками, червями.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681F660B-3E5F-4BAC-B84D-2FBB42F5A10C}"/>
              </a:ext>
            </a:extLst>
          </p:cNvPr>
          <p:cNvPicPr>
            <a:picLocks noChangeAspect="1"/>
          </p:cNvPicPr>
          <p:nvPr/>
        </p:nvPicPr>
        <p:blipFill>
          <a:blip r:embed="rId2"/>
          <a:stretch>
            <a:fillRect/>
          </a:stretch>
        </p:blipFill>
        <p:spPr>
          <a:xfrm>
            <a:off x="10320525" y="1152983"/>
            <a:ext cx="1536325" cy="999831"/>
          </a:xfrm>
          <a:prstGeom prst="rect">
            <a:avLst/>
          </a:prstGeom>
        </p:spPr>
      </p:pic>
      <p:pic>
        <p:nvPicPr>
          <p:cNvPr id="6" name="Рисунок 5">
            <a:extLst>
              <a:ext uri="{FF2B5EF4-FFF2-40B4-BE49-F238E27FC236}">
                <a16:creationId xmlns="" xmlns:a16="http://schemas.microsoft.com/office/drawing/2014/main" id="{D6B61034-E46B-42E0-AD10-748EAC119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3686175"/>
            <a:ext cx="4762500" cy="3171825"/>
          </a:xfrm>
          <a:prstGeom prst="rect">
            <a:avLst/>
          </a:prstGeom>
        </p:spPr>
      </p:pic>
      <p:pic>
        <p:nvPicPr>
          <p:cNvPr id="8" name="Рисунок 7">
            <a:extLst>
              <a:ext uri="{FF2B5EF4-FFF2-40B4-BE49-F238E27FC236}">
                <a16:creationId xmlns="" xmlns:a16="http://schemas.microsoft.com/office/drawing/2014/main" id="{05C284D7-630D-47AE-A77A-DC226EAE4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6175"/>
            <a:ext cx="4762500" cy="3171825"/>
          </a:xfrm>
          <a:prstGeom prst="rect">
            <a:avLst/>
          </a:prstGeom>
        </p:spPr>
      </p:pic>
      <p:pic>
        <p:nvPicPr>
          <p:cNvPr id="10" name="Рисунок 9">
            <a:extLst>
              <a:ext uri="{FF2B5EF4-FFF2-40B4-BE49-F238E27FC236}">
                <a16:creationId xmlns="" xmlns:a16="http://schemas.microsoft.com/office/drawing/2014/main" id="{6D006870-8326-4371-81AC-758BBEE01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5664" y="2982633"/>
            <a:ext cx="4160672" cy="2787650"/>
          </a:xfrm>
          <a:prstGeom prst="rect">
            <a:avLst/>
          </a:prstGeom>
        </p:spPr>
      </p:pic>
    </p:spTree>
    <p:extLst>
      <p:ext uri="{BB962C8B-B14F-4D97-AF65-F5344CB8AC3E}">
        <p14:creationId xmlns:p14="http://schemas.microsoft.com/office/powerpoint/2010/main" val="3550943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809D132-BC93-4FCC-97F8-A2164F4D087E}"/>
              </a:ext>
            </a:extLst>
          </p:cNvPr>
          <p:cNvSpPr>
            <a:spLocks noGrp="1"/>
          </p:cNvSpPr>
          <p:nvPr>
            <p:ph type="title"/>
          </p:nvPr>
        </p:nvSpPr>
        <p:spPr>
          <a:xfrm>
            <a:off x="0" y="0"/>
            <a:ext cx="3913189" cy="6394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Сорокопут серый</a:t>
            </a:r>
          </a:p>
        </p:txBody>
      </p:sp>
      <p:sp>
        <p:nvSpPr>
          <p:cNvPr id="3" name="Объект 2">
            <a:extLst>
              <a:ext uri="{FF2B5EF4-FFF2-40B4-BE49-F238E27FC236}">
                <a16:creationId xmlns="" xmlns:a16="http://schemas.microsoft.com/office/drawing/2014/main" id="{988886AC-64EB-4436-88C4-36756E61B43B}"/>
              </a:ext>
            </a:extLst>
          </p:cNvPr>
          <p:cNvSpPr>
            <a:spLocks noGrp="1"/>
          </p:cNvSpPr>
          <p:nvPr>
            <p:ph idx="1"/>
          </p:nvPr>
        </p:nvSpPr>
        <p:spPr>
          <a:xfrm>
            <a:off x="101600" y="689908"/>
            <a:ext cx="9855200" cy="185009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Кочующий, зимующий, крайне </a:t>
            </a:r>
            <a:r>
              <a:rPr lang="ru-RU" sz="1600" dirty="0" err="1">
                <a:latin typeface="Tahoma" panose="020B0604030504040204" pitchFamily="34" charset="0"/>
                <a:ea typeface="Tahoma" panose="020B0604030504040204" pitchFamily="34" charset="0"/>
                <a:cs typeface="Tahoma" panose="020B0604030504040204" pitchFamily="34" charset="0"/>
              </a:rPr>
              <a:t>редкогнездящийся</a:t>
            </a:r>
            <a:r>
              <a:rPr lang="ru-RU" sz="1600" dirty="0">
                <a:latin typeface="Tahoma" panose="020B0604030504040204" pitchFamily="34" charset="0"/>
                <a:ea typeface="Tahoma" panose="020B0604030504040204" pitchFamily="34" charset="0"/>
                <a:cs typeface="Tahoma" panose="020B0604030504040204" pitchFamily="34" charset="0"/>
              </a:rPr>
              <a:t> вид. Гнездится в разреженных лесах с полянами и вырубками. К размножению приступает в конце апреля - начале мая. Гнёзда устраивает на деревьях, кустах. Кладку, состоящую из 4-7 яиц насиживает большей частью самка в течение 15-18 дней. Птенцы находятся в гнезде 18-20 дней. Питается крупными насекомыми, мелкими млекопитающими и птицами, амфибиями и рептилиями. Птиц и насекомых может добывать на лету. Кочёвка из северных районов на территорию РТ начинается с октября.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E2A8D975-FF41-4C47-BF56-2C0554B2EEF5}"/>
              </a:ext>
            </a:extLst>
          </p:cNvPr>
          <p:cNvPicPr>
            <a:picLocks noChangeAspect="1"/>
          </p:cNvPicPr>
          <p:nvPr/>
        </p:nvPicPr>
        <p:blipFill>
          <a:blip r:embed="rId2"/>
          <a:stretch>
            <a:fillRect/>
          </a:stretch>
        </p:blipFill>
        <p:spPr>
          <a:xfrm>
            <a:off x="10320525" y="1227284"/>
            <a:ext cx="1536325" cy="999831"/>
          </a:xfrm>
          <a:prstGeom prst="rect">
            <a:avLst/>
          </a:prstGeom>
        </p:spPr>
      </p:pic>
      <p:pic>
        <p:nvPicPr>
          <p:cNvPr id="6" name="Рисунок 5">
            <a:extLst>
              <a:ext uri="{FF2B5EF4-FFF2-40B4-BE49-F238E27FC236}">
                <a16:creationId xmlns="" xmlns:a16="http://schemas.microsoft.com/office/drawing/2014/main" id="{2E98C4ED-5285-4FEE-9AA2-539290401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0300" y="2421520"/>
            <a:ext cx="3441700" cy="4423779"/>
          </a:xfrm>
          <a:prstGeom prst="rect">
            <a:avLst/>
          </a:prstGeom>
        </p:spPr>
      </p:pic>
      <p:pic>
        <p:nvPicPr>
          <p:cNvPr id="8" name="Рисунок 7">
            <a:extLst>
              <a:ext uri="{FF2B5EF4-FFF2-40B4-BE49-F238E27FC236}">
                <a16:creationId xmlns="" xmlns:a16="http://schemas.microsoft.com/office/drawing/2014/main" id="{C6F44D2E-C7B1-4242-B1C2-7225BD472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0723"/>
            <a:ext cx="5156200" cy="3424576"/>
          </a:xfrm>
          <a:prstGeom prst="rect">
            <a:avLst/>
          </a:prstGeom>
        </p:spPr>
      </p:pic>
      <p:pic>
        <p:nvPicPr>
          <p:cNvPr id="10" name="Рисунок 9">
            <a:extLst>
              <a:ext uri="{FF2B5EF4-FFF2-40B4-BE49-F238E27FC236}">
                <a16:creationId xmlns="" xmlns:a16="http://schemas.microsoft.com/office/drawing/2014/main" id="{C5781FAD-67F5-42AC-872D-690800CE3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701" y="2540000"/>
            <a:ext cx="5693985" cy="3814970"/>
          </a:xfrm>
          <a:prstGeom prst="rect">
            <a:avLst/>
          </a:prstGeom>
        </p:spPr>
      </p:pic>
    </p:spTree>
    <p:extLst>
      <p:ext uri="{BB962C8B-B14F-4D97-AF65-F5344CB8AC3E}">
        <p14:creationId xmlns:p14="http://schemas.microsoft.com/office/powerpoint/2010/main" val="525123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282F1B8-8F13-4E3D-B9ED-AE935DCEFF8F}"/>
              </a:ext>
            </a:extLst>
          </p:cNvPr>
          <p:cNvSpPr>
            <a:spLocks noGrp="1"/>
          </p:cNvSpPr>
          <p:nvPr>
            <p:ph type="title"/>
          </p:nvPr>
        </p:nvSpPr>
        <p:spPr>
          <a:xfrm>
            <a:off x="1" y="0"/>
            <a:ext cx="2057400" cy="596900"/>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Травник</a:t>
            </a:r>
          </a:p>
        </p:txBody>
      </p:sp>
      <p:sp>
        <p:nvSpPr>
          <p:cNvPr id="3" name="Объект 2">
            <a:extLst>
              <a:ext uri="{FF2B5EF4-FFF2-40B4-BE49-F238E27FC236}">
                <a16:creationId xmlns="" xmlns:a16="http://schemas.microsoft.com/office/drawing/2014/main" id="{5A97ECBA-7DDF-4358-BDD5-D863A3031EC5}"/>
              </a:ext>
            </a:extLst>
          </p:cNvPr>
          <p:cNvSpPr>
            <a:spLocks noGrp="1"/>
          </p:cNvSpPr>
          <p:nvPr>
            <p:ph idx="1"/>
          </p:nvPr>
        </p:nvSpPr>
        <p:spPr>
          <a:xfrm>
            <a:off x="101600" y="853274"/>
            <a:ext cx="10058400" cy="2347126"/>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Встречается с начала апреля по август. Прилетает небольшими стайками, парами и поодиночке. Гнездится на сырых лугах по берегам водоёмов. Часто травники поселяются разреженными колониями, нередко в сообществе другими куликами. Гнездо устраивает на земле среди травы и выстилает его сухими листьями злаков и осок. Кладка состоит из четырёх яиц. Насиживают по </a:t>
            </a:r>
            <a:r>
              <a:rPr lang="ru-RU" sz="1600" dirty="0" err="1">
                <a:latin typeface="Tahoma" panose="020B0604030504040204" pitchFamily="34" charset="0"/>
                <a:ea typeface="Tahoma" panose="020B0604030504040204" pitchFamily="34" charset="0"/>
                <a:cs typeface="Tahoma" panose="020B0604030504040204" pitchFamily="34" charset="0"/>
              </a:rPr>
              <a:t>очерёдно</a:t>
            </a:r>
            <a:r>
              <a:rPr lang="ru-RU" sz="1600" dirty="0">
                <a:latin typeface="Tahoma" panose="020B0604030504040204" pitchFamily="34" charset="0"/>
                <a:ea typeface="Tahoma" panose="020B0604030504040204" pitchFamily="34" charset="0"/>
                <a:cs typeface="Tahoma" panose="020B0604030504040204" pitchFamily="34" charset="0"/>
              </a:rPr>
              <a:t> самец и самка в течение 22-24 дней. В период насиживания активно преследуют ворон и хищных птиц. Часто молодых выхаживает только самец. Выводки держатся в сырых лугах. Питается насекомыми, моллюсками, червями. Отлетает на юг рано, начиная с июня. Взрослые птицы привязаны к месту гнездований. Если не меняются условия жизни, их гнездовые участки могут быть постоянны.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346FC4D1-4F20-4A5F-9651-CDC8C17E84D5}"/>
              </a:ext>
            </a:extLst>
          </p:cNvPr>
          <p:cNvPicPr>
            <a:picLocks noChangeAspect="1"/>
          </p:cNvPicPr>
          <p:nvPr/>
        </p:nvPicPr>
        <p:blipFill>
          <a:blip r:embed="rId2"/>
          <a:stretch>
            <a:fillRect/>
          </a:stretch>
        </p:blipFill>
        <p:spPr>
          <a:xfrm>
            <a:off x="10320525" y="1252684"/>
            <a:ext cx="1536325" cy="999831"/>
          </a:xfrm>
          <a:prstGeom prst="rect">
            <a:avLst/>
          </a:prstGeom>
        </p:spPr>
      </p:pic>
      <p:pic>
        <p:nvPicPr>
          <p:cNvPr id="6" name="Рисунок 5">
            <a:extLst>
              <a:ext uri="{FF2B5EF4-FFF2-40B4-BE49-F238E27FC236}">
                <a16:creationId xmlns="" xmlns:a16="http://schemas.microsoft.com/office/drawing/2014/main" id="{97EE5301-B7A0-450E-A7AC-7AD765BA3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3900" y="2863843"/>
            <a:ext cx="2654300" cy="3994158"/>
          </a:xfrm>
          <a:prstGeom prst="rect">
            <a:avLst/>
          </a:prstGeom>
        </p:spPr>
      </p:pic>
      <p:pic>
        <p:nvPicPr>
          <p:cNvPr id="8" name="Рисунок 7">
            <a:extLst>
              <a:ext uri="{FF2B5EF4-FFF2-40B4-BE49-F238E27FC236}">
                <a16:creationId xmlns="" xmlns:a16="http://schemas.microsoft.com/office/drawing/2014/main" id="{DDD439FB-48CB-4194-B6A5-D6093FAE6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82" y="3285524"/>
            <a:ext cx="5375818" cy="3572476"/>
          </a:xfrm>
          <a:prstGeom prst="rect">
            <a:avLst/>
          </a:prstGeom>
        </p:spPr>
      </p:pic>
    </p:spTree>
    <p:extLst>
      <p:ext uri="{BB962C8B-B14F-4D97-AF65-F5344CB8AC3E}">
        <p14:creationId xmlns:p14="http://schemas.microsoft.com/office/powerpoint/2010/main" val="3507792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2F1ABB3-6508-45EB-B8D1-E21036426697}"/>
              </a:ext>
            </a:extLst>
          </p:cNvPr>
          <p:cNvSpPr>
            <a:spLocks noGrp="1"/>
          </p:cNvSpPr>
          <p:nvPr>
            <p:ph type="title"/>
          </p:nvPr>
        </p:nvSpPr>
        <p:spPr>
          <a:xfrm>
            <a:off x="0" y="0"/>
            <a:ext cx="1360489" cy="685800"/>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Удод</a:t>
            </a:r>
          </a:p>
        </p:txBody>
      </p:sp>
      <p:sp>
        <p:nvSpPr>
          <p:cNvPr id="3" name="Объект 2">
            <a:extLst>
              <a:ext uri="{FF2B5EF4-FFF2-40B4-BE49-F238E27FC236}">
                <a16:creationId xmlns="" xmlns:a16="http://schemas.microsoft.com/office/drawing/2014/main" id="{224F8A9C-10E6-4D4B-BC2A-9BEC5DD0B097}"/>
              </a:ext>
            </a:extLst>
          </p:cNvPr>
          <p:cNvSpPr>
            <a:spLocks noGrp="1"/>
          </p:cNvSpPr>
          <p:nvPr>
            <p:ph idx="1"/>
          </p:nvPr>
        </p:nvSpPr>
        <p:spPr>
          <a:xfrm>
            <a:off x="680244" y="776929"/>
            <a:ext cx="8946541" cy="15792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Гнездящийся перелётный вид. Встречается с апреля по сентябрь. Гнездится в разреженных лесах: на опушках, полянах, вырубках и гарях, в лесных полосах, облесенных оврагах. Гнезда устраивает преимущественно в дуплах, иногда в норах, постройках человека. Кладка состоит из 3-12 яиц. Насиживает только самка в течение 16-19 дней. Птенцы находятся в гнезде 20-27 дней. Питается насекомыми.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0124C8FF-EE71-4D27-B3B9-8F8B2C0B605E}"/>
              </a:ext>
            </a:extLst>
          </p:cNvPr>
          <p:cNvPicPr>
            <a:picLocks noChangeAspect="1"/>
          </p:cNvPicPr>
          <p:nvPr/>
        </p:nvPicPr>
        <p:blipFill>
          <a:blip r:embed="rId2"/>
          <a:stretch>
            <a:fillRect/>
          </a:stretch>
        </p:blipFill>
        <p:spPr>
          <a:xfrm>
            <a:off x="10320525" y="1350284"/>
            <a:ext cx="1536325" cy="1005927"/>
          </a:xfrm>
          <a:prstGeom prst="rect">
            <a:avLst/>
          </a:prstGeom>
        </p:spPr>
      </p:pic>
      <p:pic>
        <p:nvPicPr>
          <p:cNvPr id="6" name="Рисунок 5">
            <a:extLst>
              <a:ext uri="{FF2B5EF4-FFF2-40B4-BE49-F238E27FC236}">
                <a16:creationId xmlns="" xmlns:a16="http://schemas.microsoft.com/office/drawing/2014/main" id="{953B0CB4-4243-4AFA-9353-9D80498C9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2521854"/>
            <a:ext cx="6116450" cy="4098022"/>
          </a:xfrm>
          <a:prstGeom prst="rect">
            <a:avLst/>
          </a:prstGeom>
        </p:spPr>
      </p:pic>
      <p:pic>
        <p:nvPicPr>
          <p:cNvPr id="8" name="Рисунок 7">
            <a:extLst>
              <a:ext uri="{FF2B5EF4-FFF2-40B4-BE49-F238E27FC236}">
                <a16:creationId xmlns="" xmlns:a16="http://schemas.microsoft.com/office/drawing/2014/main" id="{B41CAB58-B012-4F09-AA3B-B0F67465C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 y="3014562"/>
            <a:ext cx="5422392" cy="3605314"/>
          </a:xfrm>
          <a:prstGeom prst="rect">
            <a:avLst/>
          </a:prstGeom>
        </p:spPr>
      </p:pic>
    </p:spTree>
    <p:extLst>
      <p:ext uri="{BB962C8B-B14F-4D97-AF65-F5344CB8AC3E}">
        <p14:creationId xmlns:p14="http://schemas.microsoft.com/office/powerpoint/2010/main" val="38685361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053C408-EF75-4170-8E16-B8FD83ED6060}"/>
              </a:ext>
            </a:extLst>
          </p:cNvPr>
          <p:cNvSpPr>
            <a:spLocks noGrp="1"/>
          </p:cNvSpPr>
          <p:nvPr>
            <p:ph type="title"/>
          </p:nvPr>
        </p:nvSpPr>
        <p:spPr>
          <a:xfrm>
            <a:off x="0" y="0"/>
            <a:ext cx="5754689" cy="6521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Фламинго обыкновенный</a:t>
            </a:r>
          </a:p>
        </p:txBody>
      </p:sp>
      <p:sp>
        <p:nvSpPr>
          <p:cNvPr id="3" name="Объект 2">
            <a:extLst>
              <a:ext uri="{FF2B5EF4-FFF2-40B4-BE49-F238E27FC236}">
                <a16:creationId xmlns="" xmlns:a16="http://schemas.microsoft.com/office/drawing/2014/main" id="{C02A2B57-2F35-44CD-BA50-006F43C43DEE}"/>
              </a:ext>
            </a:extLst>
          </p:cNvPr>
          <p:cNvSpPr>
            <a:spLocks noGrp="1"/>
          </p:cNvSpPr>
          <p:nvPr>
            <p:ph idx="1"/>
          </p:nvPr>
        </p:nvSpPr>
        <p:spPr>
          <a:xfrm>
            <a:off x="165100" y="842683"/>
            <a:ext cx="9893300" cy="1964018"/>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Залётный вид. Обитает на илистых мелководьях побережий морей и солоноватых озер. Гнездится колониями. Гнездо, представляющее собой коническую колонку с углублением на вершине, строит из ила. Кладка состоит из 1-2 яиц. В период линьки может терять способность к полёту. Очень доверчив по отношению к человеку. Кормится на мелководьях водорослями, рачками, моллюсками, процеживая сквозь клюв воду и жидкий ил. Существует мнение, что далеко залетающие от основных мест обитания птицы являются больными и ищут места для исцеления. Они, как правило, обречены на гибель.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9" name="Рисунок 8">
            <a:extLst>
              <a:ext uri="{FF2B5EF4-FFF2-40B4-BE49-F238E27FC236}">
                <a16:creationId xmlns="" xmlns:a16="http://schemas.microsoft.com/office/drawing/2014/main" id="{05D32D64-3C3B-4A43-A921-2A6EBF24E542}"/>
              </a:ext>
            </a:extLst>
          </p:cNvPr>
          <p:cNvPicPr>
            <a:picLocks noChangeAspect="1"/>
          </p:cNvPicPr>
          <p:nvPr/>
        </p:nvPicPr>
        <p:blipFill>
          <a:blip r:embed="rId2"/>
          <a:stretch>
            <a:fillRect/>
          </a:stretch>
        </p:blipFill>
        <p:spPr>
          <a:xfrm>
            <a:off x="10320525" y="1236936"/>
            <a:ext cx="1536325" cy="1005927"/>
          </a:xfrm>
          <a:prstGeom prst="rect">
            <a:avLst/>
          </a:prstGeom>
        </p:spPr>
      </p:pic>
      <p:pic>
        <p:nvPicPr>
          <p:cNvPr id="11" name="Рисунок 10">
            <a:extLst>
              <a:ext uri="{FF2B5EF4-FFF2-40B4-BE49-F238E27FC236}">
                <a16:creationId xmlns="" xmlns:a16="http://schemas.microsoft.com/office/drawing/2014/main" id="{8BCEB838-A555-4200-B8C4-A142681B1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2725321"/>
            <a:ext cx="5588000" cy="4128911"/>
          </a:xfrm>
          <a:prstGeom prst="rect">
            <a:avLst/>
          </a:prstGeom>
        </p:spPr>
      </p:pic>
      <p:pic>
        <p:nvPicPr>
          <p:cNvPr id="13" name="Рисунок 12">
            <a:extLst>
              <a:ext uri="{FF2B5EF4-FFF2-40B4-BE49-F238E27FC236}">
                <a16:creationId xmlns="" xmlns:a16="http://schemas.microsoft.com/office/drawing/2014/main" id="{72C5C01F-2C28-4463-8BF4-02BAA9DCE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4653436" cy="3048000"/>
          </a:xfrm>
          <a:prstGeom prst="rect">
            <a:avLst/>
          </a:prstGeom>
        </p:spPr>
      </p:pic>
      <p:pic>
        <p:nvPicPr>
          <p:cNvPr id="15" name="Рисунок 14">
            <a:extLst>
              <a:ext uri="{FF2B5EF4-FFF2-40B4-BE49-F238E27FC236}">
                <a16:creationId xmlns="" xmlns:a16="http://schemas.microsoft.com/office/drawing/2014/main" id="{ABD74D53-CC1C-48DB-99BD-F5659F1B9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886" y="3278335"/>
            <a:ext cx="3944937" cy="3155950"/>
          </a:xfrm>
          <a:prstGeom prst="rect">
            <a:avLst/>
          </a:prstGeom>
        </p:spPr>
      </p:pic>
    </p:spTree>
    <p:extLst>
      <p:ext uri="{BB962C8B-B14F-4D97-AF65-F5344CB8AC3E}">
        <p14:creationId xmlns:p14="http://schemas.microsoft.com/office/powerpoint/2010/main" val="9574055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06B1ABE-8409-491B-AA76-8E7BE00D6333}"/>
              </a:ext>
            </a:extLst>
          </p:cNvPr>
          <p:cNvSpPr>
            <a:spLocks noGrp="1"/>
          </p:cNvSpPr>
          <p:nvPr>
            <p:ph type="title"/>
          </p:nvPr>
        </p:nvSpPr>
        <p:spPr>
          <a:xfrm>
            <a:off x="0" y="0"/>
            <a:ext cx="5183189" cy="5759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Хохотун черноголовый</a:t>
            </a:r>
          </a:p>
        </p:txBody>
      </p:sp>
      <p:sp>
        <p:nvSpPr>
          <p:cNvPr id="3" name="Объект 2">
            <a:extLst>
              <a:ext uri="{FF2B5EF4-FFF2-40B4-BE49-F238E27FC236}">
                <a16:creationId xmlns="" xmlns:a16="http://schemas.microsoft.com/office/drawing/2014/main" id="{4295BBF0-D773-4C15-9157-9947AC7E9B66}"/>
              </a:ext>
            </a:extLst>
          </p:cNvPr>
          <p:cNvSpPr>
            <a:spLocks noGrp="1"/>
          </p:cNvSpPr>
          <p:nvPr>
            <p:ph idx="1"/>
          </p:nvPr>
        </p:nvSpPr>
        <p:spPr>
          <a:xfrm>
            <a:off x="101600" y="884519"/>
            <a:ext cx="9884753" cy="2633381"/>
          </a:xfrm>
        </p:spPr>
        <p:txBody>
          <a:bodyPr>
            <a:normAutofit/>
          </a:bodyPr>
          <a:lstStyle/>
          <a:p>
            <a:r>
              <a:rPr lang="ru-RU" sz="1600" dirty="0" err="1">
                <a:latin typeface="Tahoma" panose="020B0604030504040204" pitchFamily="34" charset="0"/>
                <a:ea typeface="Tahoma" panose="020B0604030504040204" pitchFamily="34" charset="0"/>
                <a:cs typeface="Tahoma" panose="020B0604030504040204" pitchFamily="34" charset="0"/>
              </a:rPr>
              <a:t>Летующий</a:t>
            </a:r>
            <a:r>
              <a:rPr lang="ru-RU" sz="1600" dirty="0">
                <a:latin typeface="Tahoma" panose="020B0604030504040204" pitchFamily="34" charset="0"/>
                <a:ea typeface="Tahoma" panose="020B0604030504040204" pitchFamily="34" charset="0"/>
                <a:cs typeface="Tahoma" panose="020B0604030504040204" pitchFamily="34" charset="0"/>
              </a:rPr>
              <a:t> вид; отмечены единичные случаи гнездования. Эта крупная, хорошо узнаваемая в природе чайка встречается с апреля по октябрь. Излюбленные места обитания - обширные мелководные участки водохранилищ. Гнездится колониями всегда с другими чайками. В кладке обычно 3 яйца. Длительность насиживания 26-28 дней. Птенцы активны с первых дней жизни. Через 1,5 месяца птенцы покидают колонию и ведут самостоятельный образ жизни. Характерны суточные миграции в местах обитания: утром птицы разлетаются в поисках корма, вечером разрозненными стаями возвращаются к местам ночевок. Питается преимущественно погибшей или ослабленной от болезни рыбой. При высокой численности грызунов охотятся на них, ловят и наземных насекомых. Нередко хищничают, похищая яйца и птенцов других видов чаек и крачек.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6" name="Рисунок 5">
            <a:extLst>
              <a:ext uri="{FF2B5EF4-FFF2-40B4-BE49-F238E27FC236}">
                <a16:creationId xmlns="" xmlns:a16="http://schemas.microsoft.com/office/drawing/2014/main" id="{BB0E827E-4BEB-41D2-9315-D7EA819FC4AB}"/>
              </a:ext>
            </a:extLst>
          </p:cNvPr>
          <p:cNvPicPr>
            <a:picLocks noChangeAspect="1"/>
          </p:cNvPicPr>
          <p:nvPr/>
        </p:nvPicPr>
        <p:blipFill>
          <a:blip r:embed="rId2"/>
          <a:stretch>
            <a:fillRect/>
          </a:stretch>
        </p:blipFill>
        <p:spPr>
          <a:xfrm>
            <a:off x="10320525" y="1186136"/>
            <a:ext cx="1536325" cy="1005927"/>
          </a:xfrm>
          <a:prstGeom prst="rect">
            <a:avLst/>
          </a:prstGeom>
        </p:spPr>
      </p:pic>
      <p:pic>
        <p:nvPicPr>
          <p:cNvPr id="8" name="Рисунок 7">
            <a:extLst>
              <a:ext uri="{FF2B5EF4-FFF2-40B4-BE49-F238E27FC236}">
                <a16:creationId xmlns="" xmlns:a16="http://schemas.microsoft.com/office/drawing/2014/main" id="{70F0430F-6244-499D-B14F-526C807E5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400" y="3216148"/>
            <a:ext cx="5435600" cy="3641852"/>
          </a:xfrm>
          <a:prstGeom prst="rect">
            <a:avLst/>
          </a:prstGeom>
        </p:spPr>
      </p:pic>
      <p:pic>
        <p:nvPicPr>
          <p:cNvPr id="12" name="Рисунок 11">
            <a:extLst>
              <a:ext uri="{FF2B5EF4-FFF2-40B4-BE49-F238E27FC236}">
                <a16:creationId xmlns="" xmlns:a16="http://schemas.microsoft.com/office/drawing/2014/main" id="{D5AB02F5-E85B-4524-A400-714AE7E71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1420"/>
            <a:ext cx="5054600" cy="3386582"/>
          </a:xfrm>
          <a:prstGeom prst="rect">
            <a:avLst/>
          </a:prstGeom>
        </p:spPr>
      </p:pic>
    </p:spTree>
    <p:extLst>
      <p:ext uri="{BB962C8B-B14F-4D97-AF65-F5344CB8AC3E}">
        <p14:creationId xmlns:p14="http://schemas.microsoft.com/office/powerpoint/2010/main" val="4128010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55811276-2932-4FF2-90C6-981DF7CB885E}"/>
              </a:ext>
            </a:extLst>
          </p:cNvPr>
          <p:cNvSpPr>
            <a:spLocks noGrp="1"/>
          </p:cNvSpPr>
          <p:nvPr>
            <p:ph type="title"/>
          </p:nvPr>
        </p:nvSpPr>
        <p:spPr>
          <a:xfrm>
            <a:off x="1393638" y="2916518"/>
            <a:ext cx="9404723" cy="1400530"/>
          </a:xfrm>
        </p:spPr>
        <p:txBody>
          <a:bodyPr/>
          <a:lstStyle/>
          <a:p>
            <a:pPr algn="ctr"/>
            <a:r>
              <a:rPr lang="ru-RU" sz="60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Беспозвоночные</a:t>
            </a:r>
          </a:p>
        </p:txBody>
      </p:sp>
      <p:pic>
        <p:nvPicPr>
          <p:cNvPr id="5" name="Рисунок 4">
            <a:extLst>
              <a:ext uri="{FF2B5EF4-FFF2-40B4-BE49-F238E27FC236}">
                <a16:creationId xmlns="" xmlns:a16="http://schemas.microsoft.com/office/drawing/2014/main" id="{ACC7AE38-B5A8-41FF-96A9-A21A55561FB6}"/>
              </a:ext>
            </a:extLst>
          </p:cNvPr>
          <p:cNvPicPr>
            <a:picLocks noChangeAspect="1"/>
          </p:cNvPicPr>
          <p:nvPr/>
        </p:nvPicPr>
        <p:blipFill>
          <a:blip r:embed="rId2"/>
          <a:stretch>
            <a:fillRect/>
          </a:stretch>
        </p:blipFill>
        <p:spPr>
          <a:xfrm>
            <a:off x="10166537" y="1275036"/>
            <a:ext cx="1536325" cy="1005927"/>
          </a:xfrm>
          <a:prstGeom prst="rect">
            <a:avLst/>
          </a:prstGeom>
        </p:spPr>
      </p:pic>
    </p:spTree>
    <p:extLst>
      <p:ext uri="{BB962C8B-B14F-4D97-AF65-F5344CB8AC3E}">
        <p14:creationId xmlns:p14="http://schemas.microsoft.com/office/powerpoint/2010/main" val="139524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1C1A39C-4421-4208-A489-86FAA4105BE2}"/>
              </a:ext>
            </a:extLst>
          </p:cNvPr>
          <p:cNvSpPr>
            <a:spLocks noGrp="1"/>
          </p:cNvSpPr>
          <p:nvPr>
            <p:ph type="title"/>
          </p:nvPr>
        </p:nvSpPr>
        <p:spPr>
          <a:xfrm>
            <a:off x="1" y="0"/>
            <a:ext cx="4144488" cy="74814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Красная книга РТ</a:t>
            </a:r>
          </a:p>
        </p:txBody>
      </p:sp>
      <p:sp>
        <p:nvSpPr>
          <p:cNvPr id="3" name="Объект 2">
            <a:extLst>
              <a:ext uri="{FF2B5EF4-FFF2-40B4-BE49-F238E27FC236}">
                <a16:creationId xmlns="" xmlns:a16="http://schemas.microsoft.com/office/drawing/2014/main" id="{5000F0C1-1641-44B4-AA16-F414BB42CA0A}"/>
              </a:ext>
            </a:extLst>
          </p:cNvPr>
          <p:cNvSpPr>
            <a:spLocks noGrp="1"/>
          </p:cNvSpPr>
          <p:nvPr>
            <p:ph idx="1"/>
          </p:nvPr>
        </p:nvSpPr>
        <p:spPr>
          <a:xfrm>
            <a:off x="131101" y="890650"/>
            <a:ext cx="4992688" cy="2434442"/>
          </a:xfrm>
        </p:spPr>
        <p:txBody>
          <a:bodyPr>
            <a:normAutofit/>
          </a:bodyPr>
          <a:lstStyle/>
          <a:p>
            <a:r>
              <a:rPr lang="ru-RU" sz="1600" b="1" i="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Красная книга Республики Татарстан </a:t>
            </a:r>
            <a:r>
              <a:rPr lang="ru-RU" sz="1600" dirty="0">
                <a:latin typeface="Tahoma" panose="020B0604030504040204" pitchFamily="34" charset="0"/>
                <a:ea typeface="Tahoma" panose="020B0604030504040204" pitchFamily="34" charset="0"/>
                <a:cs typeface="Tahoma" panose="020B0604030504040204" pitchFamily="34" charset="0"/>
              </a:rPr>
              <a:t>– это официальный документ, издаваемый в соответствии с законодательством РТ. Эта книга содержит сведения о численности, распространении, и состоянии охраны редких и находящихся под угрозой исчезновения видов животных, растений и грибов, а также о причинах исчезновения и мероприятиях по их сохранению и </a:t>
            </a:r>
            <a:r>
              <a:rPr lang="ru-RU" sz="1600" dirty="0" smtClean="0">
                <a:latin typeface="Tahoma" panose="020B0604030504040204" pitchFamily="34" charset="0"/>
                <a:ea typeface="Tahoma" panose="020B0604030504040204" pitchFamily="34" charset="0"/>
                <a:cs typeface="Tahoma" panose="020B0604030504040204" pitchFamily="34" charset="0"/>
              </a:rPr>
              <a:t>воспроизведению</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8894994D-A266-4D6E-8589-8A655162BFBE}"/>
              </a:ext>
            </a:extLst>
          </p:cNvPr>
          <p:cNvPicPr>
            <a:picLocks noChangeAspect="1"/>
          </p:cNvPicPr>
          <p:nvPr/>
        </p:nvPicPr>
        <p:blipFill>
          <a:blip r:embed="rId2"/>
          <a:stretch>
            <a:fillRect/>
          </a:stretch>
        </p:blipFill>
        <p:spPr>
          <a:xfrm>
            <a:off x="10326622" y="1269588"/>
            <a:ext cx="1524132" cy="993734"/>
          </a:xfrm>
          <a:prstGeom prst="rect">
            <a:avLst/>
          </a:prstGeom>
        </p:spPr>
      </p:pic>
      <p:pic>
        <p:nvPicPr>
          <p:cNvPr id="6" name="Рисунок 5">
            <a:extLst>
              <a:ext uri="{FF2B5EF4-FFF2-40B4-BE49-F238E27FC236}">
                <a16:creationId xmlns="" xmlns:a16="http://schemas.microsoft.com/office/drawing/2014/main" id="{311F9267-46A2-459D-9AE4-3ED2C92B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790" y="5857"/>
            <a:ext cx="4554600" cy="6852144"/>
          </a:xfrm>
          <a:prstGeom prst="rect">
            <a:avLst/>
          </a:prstGeom>
        </p:spPr>
      </p:pic>
    </p:spTree>
    <p:extLst>
      <p:ext uri="{BB962C8B-B14F-4D97-AF65-F5344CB8AC3E}">
        <p14:creationId xmlns:p14="http://schemas.microsoft.com/office/powerpoint/2010/main" val="37090486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8DB465DA-F57E-4E93-B7EF-359B227C15C4}"/>
              </a:ext>
            </a:extLst>
          </p:cNvPr>
          <p:cNvSpPr>
            <a:spLocks noGrp="1"/>
          </p:cNvSpPr>
          <p:nvPr>
            <p:ph type="title"/>
          </p:nvPr>
        </p:nvSpPr>
        <p:spPr>
          <a:xfrm>
            <a:off x="0" y="8219"/>
            <a:ext cx="2020889" cy="6013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Аполлон</a:t>
            </a:r>
          </a:p>
        </p:txBody>
      </p:sp>
      <p:sp>
        <p:nvSpPr>
          <p:cNvPr id="4" name="Объект 3">
            <a:extLst>
              <a:ext uri="{FF2B5EF4-FFF2-40B4-BE49-F238E27FC236}">
                <a16:creationId xmlns="" xmlns:a16="http://schemas.microsoft.com/office/drawing/2014/main" id="{C1406D69-C12E-4843-91B7-C61C31BD305B}"/>
              </a:ext>
            </a:extLst>
          </p:cNvPr>
          <p:cNvSpPr>
            <a:spLocks noGrp="1"/>
          </p:cNvSpPr>
          <p:nvPr>
            <p:ph idx="1"/>
          </p:nvPr>
        </p:nvSpPr>
        <p:spPr>
          <a:xfrm>
            <a:off x="127000" y="846419"/>
            <a:ext cx="9821253" cy="20237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Места обитания: сухие боры, опушки, каменистые склоны в горах. В настоящее время они подвергаются значительному антропогенному воздействию: выпасу и </a:t>
            </a:r>
            <a:r>
              <a:rPr lang="ru-RU" sz="1600" dirty="0" err="1">
                <a:latin typeface="Tahoma" panose="020B0604030504040204" pitchFamily="34" charset="0"/>
                <a:ea typeface="Tahoma" panose="020B0604030504040204" pitchFamily="34" charset="0"/>
                <a:cs typeface="Tahoma" panose="020B0604030504040204" pitchFamily="34" charset="0"/>
              </a:rPr>
              <a:t>перевыпасу</a:t>
            </a:r>
            <a:r>
              <a:rPr lang="ru-RU" sz="1600" dirty="0">
                <a:latin typeface="Tahoma" panose="020B0604030504040204" pitchFamily="34" charset="0"/>
                <a:ea typeface="Tahoma" panose="020B0604030504040204" pitchFamily="34" charset="0"/>
                <a:cs typeface="Tahoma" panose="020B0604030504040204" pitchFamily="34" charset="0"/>
              </a:rPr>
              <a:t> скота под пологом леса, широкому применению пестицидов, возрастающим рекреационным нагрузкам и др. Очень </a:t>
            </a:r>
            <a:r>
              <a:rPr lang="ru-RU" sz="1600" dirty="0" err="1">
                <a:latin typeface="Tahoma" panose="020B0604030504040204" pitchFamily="34" charset="0"/>
                <a:ea typeface="Tahoma" panose="020B0604030504040204" pitchFamily="34" charset="0"/>
                <a:cs typeface="Tahoma" panose="020B0604030504040204" pitchFamily="34" charset="0"/>
              </a:rPr>
              <a:t>осёдлый</a:t>
            </a:r>
            <a:r>
              <a:rPr lang="ru-RU" sz="1600" dirty="0">
                <a:latin typeface="Tahoma" panose="020B0604030504040204" pitchFamily="34" charset="0"/>
                <a:ea typeface="Tahoma" panose="020B0604030504040204" pitchFamily="34" charset="0"/>
                <a:cs typeface="Tahoma" panose="020B0604030504040204" pitchFamily="34" charset="0"/>
              </a:rPr>
              <a:t> вид. В год даёт одно поколение. Лёт в июне-августе, питаются на цветах. Зимует молодая гусеница, часто не выходящая из яйца. По другим наблюдениям, выход гусениц возможен уже в сентябре, что немаловажно для решения проблем разведения насекомых в неволе.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2269FB8D-25D6-433A-84EA-DBC870CE5AFF}"/>
              </a:ext>
            </a:extLst>
          </p:cNvPr>
          <p:cNvPicPr>
            <a:picLocks noChangeAspect="1"/>
          </p:cNvPicPr>
          <p:nvPr/>
        </p:nvPicPr>
        <p:blipFill>
          <a:blip r:embed="rId2"/>
          <a:stretch>
            <a:fillRect/>
          </a:stretch>
        </p:blipFill>
        <p:spPr>
          <a:xfrm>
            <a:off x="10230037" y="1249636"/>
            <a:ext cx="1536325" cy="1005927"/>
          </a:xfrm>
          <a:prstGeom prst="rect">
            <a:avLst/>
          </a:prstGeom>
        </p:spPr>
      </p:pic>
      <p:pic>
        <p:nvPicPr>
          <p:cNvPr id="7" name="Рисунок 6">
            <a:extLst>
              <a:ext uri="{FF2B5EF4-FFF2-40B4-BE49-F238E27FC236}">
                <a16:creationId xmlns="" xmlns:a16="http://schemas.microsoft.com/office/drawing/2014/main" id="{298FCCD7-79E9-446C-B580-085D35317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2727008"/>
            <a:ext cx="5969000" cy="3999230"/>
          </a:xfrm>
          <a:prstGeom prst="rect">
            <a:avLst/>
          </a:prstGeom>
        </p:spPr>
      </p:pic>
      <p:pic>
        <p:nvPicPr>
          <p:cNvPr id="11" name="Рисунок 10">
            <a:extLst>
              <a:ext uri="{FF2B5EF4-FFF2-40B4-BE49-F238E27FC236}">
                <a16:creationId xmlns="" xmlns:a16="http://schemas.microsoft.com/office/drawing/2014/main" id="{AA6273F2-2AC6-4F75-8F68-BE2991947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016" y="2442882"/>
            <a:ext cx="2876042" cy="4292600"/>
          </a:xfrm>
          <a:prstGeom prst="rect">
            <a:avLst/>
          </a:prstGeom>
        </p:spPr>
      </p:pic>
    </p:spTree>
    <p:extLst>
      <p:ext uri="{BB962C8B-B14F-4D97-AF65-F5344CB8AC3E}">
        <p14:creationId xmlns:p14="http://schemas.microsoft.com/office/powerpoint/2010/main" val="3650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C20ABB4-C4EE-4D63-AB33-88A1D1A09201}"/>
              </a:ext>
            </a:extLst>
          </p:cNvPr>
          <p:cNvSpPr>
            <a:spLocks noGrp="1"/>
          </p:cNvSpPr>
          <p:nvPr>
            <p:ph type="title"/>
          </p:nvPr>
        </p:nvSpPr>
        <p:spPr>
          <a:xfrm>
            <a:off x="0" y="0"/>
            <a:ext cx="4014789" cy="700265"/>
          </a:xfrm>
        </p:spPr>
        <p:txBody>
          <a:bodyPr/>
          <a:lstStyle/>
          <a:p>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Бембикс</a:t>
            </a: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носатый</a:t>
            </a:r>
          </a:p>
        </p:txBody>
      </p:sp>
      <p:sp>
        <p:nvSpPr>
          <p:cNvPr id="3" name="Объект 2">
            <a:extLst>
              <a:ext uri="{FF2B5EF4-FFF2-40B4-BE49-F238E27FC236}">
                <a16:creationId xmlns="" xmlns:a16="http://schemas.microsoft.com/office/drawing/2014/main" id="{F7989E3C-76E0-44B9-BF36-48926A6805ED}"/>
              </a:ext>
            </a:extLst>
          </p:cNvPr>
          <p:cNvSpPr>
            <a:spLocks noGrp="1"/>
          </p:cNvSpPr>
          <p:nvPr>
            <p:ph idx="1"/>
          </p:nvPr>
        </p:nvSpPr>
        <p:spPr>
          <a:xfrm>
            <a:off x="190500" y="700265"/>
            <a:ext cx="9960953" cy="23539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a:t>
            </a:r>
            <a:r>
              <a:rPr lang="ru-RU" sz="1600" dirty="0" err="1">
                <a:latin typeface="Tahoma" panose="020B0604030504040204" pitchFamily="34" charset="0"/>
                <a:ea typeface="Tahoma" panose="020B0604030504040204" pitchFamily="34" charset="0"/>
                <a:cs typeface="Tahoma" panose="020B0604030504040204" pitchFamily="34" charset="0"/>
              </a:rPr>
              <a:t>бембикс</a:t>
            </a:r>
            <a:r>
              <a:rPr lang="ru-RU" sz="1600" dirty="0">
                <a:latin typeface="Tahoma" panose="020B0604030504040204" pitchFamily="34" charset="0"/>
                <a:ea typeface="Tahoma" panose="020B0604030504040204" pitchFamily="34" charset="0"/>
                <a:cs typeface="Tahoma" panose="020B0604030504040204" pitchFamily="34" charset="0"/>
              </a:rPr>
              <a:t> носатый на опушках леса и лесных полос, на лесных полянах, по облесённым оврагам, в парках и скверах городов. Гнездится в земле. Для рытья норки самки предпочитают легкие почвы на хорошо прогреваемых участках с разреженным травостоем, часто гнездятся в чистом песке. Яйцо откладывается в первую убитую маленькую муху, например, в </a:t>
            </a:r>
            <a:r>
              <a:rPr lang="ru-RU" sz="1600" dirty="0" err="1">
                <a:latin typeface="Tahoma" panose="020B0604030504040204" pitchFamily="34" charset="0"/>
                <a:ea typeface="Tahoma" panose="020B0604030504040204" pitchFamily="34" charset="0"/>
                <a:cs typeface="Tahoma" panose="020B0604030504040204" pitchFamily="34" charset="0"/>
              </a:rPr>
              <a:t>сферофорию</a:t>
            </a:r>
            <a:r>
              <a:rPr lang="ru-RU" sz="1600" dirty="0">
                <a:latin typeface="Tahoma" panose="020B0604030504040204" pitchFamily="34" charset="0"/>
                <a:ea typeface="Tahoma" panose="020B0604030504040204" pitchFamily="34" charset="0"/>
                <a:cs typeface="Tahoma" panose="020B0604030504040204" pitchFamily="34" charset="0"/>
              </a:rPr>
              <a:t>. В дальнейшем самка приносит уже более крупную добычу, часто слепней различных видов. Самка кормит личинок ежедневно убитыми, но не парализованными мухами. Мёртвая муха обязательно должна быть свежей, иначе личинка её есть не будет. Каждый раз для кормления самке приходится находить и отрывать вход в норку с единственной камерой в постоянно осыпающемся песке.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a:extLst>
              <a:ext uri="{FF2B5EF4-FFF2-40B4-BE49-F238E27FC236}">
                <a16:creationId xmlns="" xmlns:a16="http://schemas.microsoft.com/office/drawing/2014/main" id="{14CD60F9-F41C-405E-B120-9C1CF3E71507}"/>
              </a:ext>
            </a:extLst>
          </p:cNvPr>
          <p:cNvPicPr>
            <a:picLocks noChangeAspect="1"/>
          </p:cNvPicPr>
          <p:nvPr/>
        </p:nvPicPr>
        <p:blipFill>
          <a:blip r:embed="rId2"/>
          <a:stretch>
            <a:fillRect/>
          </a:stretch>
        </p:blipFill>
        <p:spPr>
          <a:xfrm>
            <a:off x="10320525" y="1152983"/>
            <a:ext cx="1536325" cy="1005927"/>
          </a:xfrm>
          <a:prstGeom prst="rect">
            <a:avLst/>
          </a:prstGeom>
        </p:spPr>
      </p:pic>
      <p:pic>
        <p:nvPicPr>
          <p:cNvPr id="9" name="Рисунок 8">
            <a:extLst>
              <a:ext uri="{FF2B5EF4-FFF2-40B4-BE49-F238E27FC236}">
                <a16:creationId xmlns="" xmlns:a16="http://schemas.microsoft.com/office/drawing/2014/main" id="{F01E92E2-28AF-4A5B-9A61-CB71E035C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4187"/>
            <a:ext cx="3944328" cy="2563813"/>
          </a:xfrm>
          <a:prstGeom prst="rect">
            <a:avLst/>
          </a:prstGeom>
        </p:spPr>
      </p:pic>
      <p:pic>
        <p:nvPicPr>
          <p:cNvPr id="11" name="Рисунок 10">
            <a:extLst>
              <a:ext uri="{FF2B5EF4-FFF2-40B4-BE49-F238E27FC236}">
                <a16:creationId xmlns="" xmlns:a16="http://schemas.microsoft.com/office/drawing/2014/main" id="{F65C2E35-EC33-4051-AC6C-8F9B553B6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6174" y="3054247"/>
            <a:ext cx="3672575" cy="2460625"/>
          </a:xfrm>
          <a:prstGeom prst="rect">
            <a:avLst/>
          </a:prstGeom>
        </p:spPr>
      </p:pic>
      <p:pic>
        <p:nvPicPr>
          <p:cNvPr id="13" name="Рисунок 12">
            <a:extLst>
              <a:ext uri="{FF2B5EF4-FFF2-40B4-BE49-F238E27FC236}">
                <a16:creationId xmlns="" xmlns:a16="http://schemas.microsoft.com/office/drawing/2014/main" id="{3D78A0FD-E7F7-4461-A349-5B02D15B5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0" y="3667125"/>
            <a:ext cx="4762500" cy="3190875"/>
          </a:xfrm>
          <a:prstGeom prst="rect">
            <a:avLst/>
          </a:prstGeom>
        </p:spPr>
      </p:pic>
      <p:pic>
        <p:nvPicPr>
          <p:cNvPr id="15" name="Рисунок 14">
            <a:extLst>
              <a:ext uri="{FF2B5EF4-FFF2-40B4-BE49-F238E27FC236}">
                <a16:creationId xmlns="" xmlns:a16="http://schemas.microsoft.com/office/drawing/2014/main" id="{52899274-C18C-4308-82BC-117A042CC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079" y="4786167"/>
            <a:ext cx="3092289" cy="2071833"/>
          </a:xfrm>
          <a:prstGeom prst="rect">
            <a:avLst/>
          </a:prstGeom>
        </p:spPr>
      </p:pic>
    </p:spTree>
    <p:extLst>
      <p:ext uri="{BB962C8B-B14F-4D97-AF65-F5344CB8AC3E}">
        <p14:creationId xmlns:p14="http://schemas.microsoft.com/office/powerpoint/2010/main" val="2515034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2AEE240-6951-4D85-9C52-16CAD6A77218}"/>
              </a:ext>
            </a:extLst>
          </p:cNvPr>
          <p:cNvSpPr>
            <a:spLocks noGrp="1"/>
          </p:cNvSpPr>
          <p:nvPr>
            <p:ph type="title"/>
          </p:nvPr>
        </p:nvSpPr>
        <p:spPr>
          <a:xfrm>
            <a:off x="0" y="0"/>
            <a:ext cx="6046789" cy="6140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Водолюб большой темный</a:t>
            </a:r>
          </a:p>
        </p:txBody>
      </p:sp>
      <p:sp>
        <p:nvSpPr>
          <p:cNvPr id="3" name="Объект 2">
            <a:extLst>
              <a:ext uri="{FF2B5EF4-FFF2-40B4-BE49-F238E27FC236}">
                <a16:creationId xmlns="" xmlns:a16="http://schemas.microsoft.com/office/drawing/2014/main" id="{16367EE4-0084-40C0-ACDC-80CD2B4AB493}"/>
              </a:ext>
            </a:extLst>
          </p:cNvPr>
          <p:cNvSpPr>
            <a:spLocks noGrp="1"/>
          </p:cNvSpPr>
          <p:nvPr>
            <p:ph idx="1"/>
          </p:nvPr>
        </p:nvSpPr>
        <p:spPr>
          <a:xfrm>
            <a:off x="95250" y="498718"/>
            <a:ext cx="10062553" cy="1756846"/>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Обитают в мелких и крупных большей частью стоячих водоёмах. Весной жуки активно передвигаются в поисках водоёмов, пригодных для развития личинок. Самка яйца откладывает в гнездо-кокон, который делает из особых выделений и прикрепляет к растению у поверхности воды. Жуки питаются разлагающимися растительными веществами, личинки хищные, питаются различными беспозвоночными, преимущественно мелкими моллюсками. Окукление происходит осенью в почве вблизи водоёма.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a:extLst>
              <a:ext uri="{FF2B5EF4-FFF2-40B4-BE49-F238E27FC236}">
                <a16:creationId xmlns="" xmlns:a16="http://schemas.microsoft.com/office/drawing/2014/main" id="{5F2FFCAD-36D8-4E4D-935A-D958218C29C0}"/>
              </a:ext>
            </a:extLst>
          </p:cNvPr>
          <p:cNvPicPr>
            <a:picLocks noChangeAspect="1"/>
          </p:cNvPicPr>
          <p:nvPr/>
        </p:nvPicPr>
        <p:blipFill>
          <a:blip r:embed="rId2"/>
          <a:stretch>
            <a:fillRect/>
          </a:stretch>
        </p:blipFill>
        <p:spPr>
          <a:xfrm>
            <a:off x="10445937" y="1249636"/>
            <a:ext cx="1536325" cy="1005927"/>
          </a:xfrm>
          <a:prstGeom prst="rect">
            <a:avLst/>
          </a:prstGeom>
        </p:spPr>
      </p:pic>
      <p:pic>
        <p:nvPicPr>
          <p:cNvPr id="8" name="Рисунок 7">
            <a:extLst>
              <a:ext uri="{FF2B5EF4-FFF2-40B4-BE49-F238E27FC236}">
                <a16:creationId xmlns="" xmlns:a16="http://schemas.microsoft.com/office/drawing/2014/main" id="{1BB113CD-01D7-4546-92A0-A06287B76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233294"/>
            <a:ext cx="6762750" cy="4531043"/>
          </a:xfrm>
          <a:prstGeom prst="rect">
            <a:avLst/>
          </a:prstGeom>
        </p:spPr>
      </p:pic>
      <p:pic>
        <p:nvPicPr>
          <p:cNvPr id="10" name="Рисунок 9">
            <a:extLst>
              <a:ext uri="{FF2B5EF4-FFF2-40B4-BE49-F238E27FC236}">
                <a16:creationId xmlns="" xmlns:a16="http://schemas.microsoft.com/office/drawing/2014/main" id="{58C9BBDE-BA40-4DC2-9C36-9A6505DD6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762" y="3492500"/>
            <a:ext cx="4762500" cy="3190875"/>
          </a:xfrm>
          <a:prstGeom prst="rect">
            <a:avLst/>
          </a:prstGeom>
        </p:spPr>
      </p:pic>
    </p:spTree>
    <p:extLst>
      <p:ext uri="{BB962C8B-B14F-4D97-AF65-F5344CB8AC3E}">
        <p14:creationId xmlns:p14="http://schemas.microsoft.com/office/powerpoint/2010/main" val="1728470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EE75DD7-96A3-454B-974F-79C32AB1A55E}"/>
              </a:ext>
            </a:extLst>
          </p:cNvPr>
          <p:cNvSpPr>
            <a:spLocks noGrp="1"/>
          </p:cNvSpPr>
          <p:nvPr>
            <p:ph type="title"/>
          </p:nvPr>
        </p:nvSpPr>
        <p:spPr>
          <a:xfrm>
            <a:off x="0" y="0"/>
            <a:ext cx="4217989" cy="5505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Водяной скорпион</a:t>
            </a:r>
          </a:p>
        </p:txBody>
      </p:sp>
      <p:sp>
        <p:nvSpPr>
          <p:cNvPr id="3" name="Объект 2">
            <a:extLst>
              <a:ext uri="{FF2B5EF4-FFF2-40B4-BE49-F238E27FC236}">
                <a16:creationId xmlns="" xmlns:a16="http://schemas.microsoft.com/office/drawing/2014/main" id="{285C4061-5828-4A51-AC10-00FF5E87A3E5}"/>
              </a:ext>
            </a:extLst>
          </p:cNvPr>
          <p:cNvSpPr>
            <a:spLocks noGrp="1"/>
          </p:cNvSpPr>
          <p:nvPr>
            <p:ph idx="1"/>
          </p:nvPr>
        </p:nvSpPr>
        <p:spPr>
          <a:xfrm>
            <a:off x="862012" y="1173436"/>
            <a:ext cx="8946541" cy="16554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среди зарослей водной растительности в водоёмах со стоячей и слабопроточной водой. Сидит на растениях, медленно передвигается, цепляясь коготками за растение, реже плавает в толще воды, поднимается к поверхности для дыхания атмосферным воздухом. Яйца откладывает в паренхиму растений. Зимует в воде в имагинальной стадии. Хищник, питается водными беспозвоночными животными.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7E3CFAD9-00BE-44D9-BA70-A2597B575E9E}"/>
              </a:ext>
            </a:extLst>
          </p:cNvPr>
          <p:cNvPicPr>
            <a:picLocks noChangeAspect="1"/>
          </p:cNvPicPr>
          <p:nvPr/>
        </p:nvPicPr>
        <p:blipFill>
          <a:blip r:embed="rId2"/>
          <a:stretch>
            <a:fillRect/>
          </a:stretch>
        </p:blipFill>
        <p:spPr>
          <a:xfrm>
            <a:off x="10458637" y="1173436"/>
            <a:ext cx="1536325" cy="1005927"/>
          </a:xfrm>
          <a:prstGeom prst="rect">
            <a:avLst/>
          </a:prstGeom>
        </p:spPr>
      </p:pic>
      <p:pic>
        <p:nvPicPr>
          <p:cNvPr id="6" name="Рисунок 5">
            <a:extLst>
              <a:ext uri="{FF2B5EF4-FFF2-40B4-BE49-F238E27FC236}">
                <a16:creationId xmlns="" xmlns:a16="http://schemas.microsoft.com/office/drawing/2014/main" id="{F27B3D3A-9DE7-4113-8BD3-375BE11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2781300"/>
            <a:ext cx="5435600" cy="4076701"/>
          </a:xfrm>
          <a:prstGeom prst="rect">
            <a:avLst/>
          </a:prstGeom>
        </p:spPr>
      </p:pic>
    </p:spTree>
    <p:extLst>
      <p:ext uri="{BB962C8B-B14F-4D97-AF65-F5344CB8AC3E}">
        <p14:creationId xmlns:p14="http://schemas.microsoft.com/office/powerpoint/2010/main" val="36093621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247C3E-1006-41C8-B437-50D2C29FE259}"/>
              </a:ext>
            </a:extLst>
          </p:cNvPr>
          <p:cNvSpPr>
            <a:spLocks noGrp="1"/>
          </p:cNvSpPr>
          <p:nvPr>
            <p:ph type="title"/>
          </p:nvPr>
        </p:nvSpPr>
        <p:spPr>
          <a:xfrm>
            <a:off x="0" y="0"/>
            <a:ext cx="4865689" cy="7156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Жужелица </a:t>
            </a:r>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Шонхерри</a:t>
            </a:r>
            <a:endPar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 xmlns:a16="http://schemas.microsoft.com/office/drawing/2014/main" id="{43B7304B-C539-4A74-8C56-7522B64E74E4}"/>
              </a:ext>
            </a:extLst>
          </p:cNvPr>
          <p:cNvSpPr>
            <a:spLocks noGrp="1"/>
          </p:cNvSpPr>
          <p:nvPr>
            <p:ph idx="1"/>
          </p:nvPr>
        </p:nvSpPr>
        <p:spPr>
          <a:xfrm>
            <a:off x="620712" y="1051859"/>
            <a:ext cx="8946541" cy="13760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Обитатель широколиственных и смешанных лесов с наибольшей численностью на зарастающих вырубках с глинистой почвой. Активный хищник в сумеречные часы суток. Размножается в начале лета, зимуют жуки. Крылья отсутствуют.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347B3B1E-E9A6-464C-9C5D-381AE41934CE}"/>
              </a:ext>
            </a:extLst>
          </p:cNvPr>
          <p:cNvPicPr>
            <a:picLocks noChangeAspect="1"/>
          </p:cNvPicPr>
          <p:nvPr/>
        </p:nvPicPr>
        <p:blipFill>
          <a:blip r:embed="rId2"/>
          <a:stretch>
            <a:fillRect/>
          </a:stretch>
        </p:blipFill>
        <p:spPr>
          <a:xfrm>
            <a:off x="10320525" y="1233888"/>
            <a:ext cx="1536325" cy="1012024"/>
          </a:xfrm>
          <a:prstGeom prst="rect">
            <a:avLst/>
          </a:prstGeom>
        </p:spPr>
      </p:pic>
      <p:pic>
        <p:nvPicPr>
          <p:cNvPr id="6" name="Рисунок 5">
            <a:extLst>
              <a:ext uri="{FF2B5EF4-FFF2-40B4-BE49-F238E27FC236}">
                <a16:creationId xmlns="" xmlns:a16="http://schemas.microsoft.com/office/drawing/2014/main" id="{586DF535-087F-498A-AEB2-9858E352B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427941"/>
            <a:ext cx="5638800" cy="4229100"/>
          </a:xfrm>
          <a:prstGeom prst="rect">
            <a:avLst/>
          </a:prstGeom>
        </p:spPr>
      </p:pic>
      <p:pic>
        <p:nvPicPr>
          <p:cNvPr id="10" name="Рисунок 9">
            <a:extLst>
              <a:ext uri="{FF2B5EF4-FFF2-40B4-BE49-F238E27FC236}">
                <a16:creationId xmlns="" xmlns:a16="http://schemas.microsoft.com/office/drawing/2014/main" id="{898B927E-038F-4D71-A88C-EE5900F99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2" y="2420285"/>
            <a:ext cx="5740398" cy="4305299"/>
          </a:xfrm>
          <a:prstGeom prst="rect">
            <a:avLst/>
          </a:prstGeom>
        </p:spPr>
      </p:pic>
    </p:spTree>
    <p:extLst>
      <p:ext uri="{BB962C8B-B14F-4D97-AF65-F5344CB8AC3E}">
        <p14:creationId xmlns:p14="http://schemas.microsoft.com/office/powerpoint/2010/main" val="34678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FC6636F-3C38-4513-8A5F-9FE867484A04}"/>
              </a:ext>
            </a:extLst>
          </p:cNvPr>
          <p:cNvSpPr>
            <a:spLocks noGrp="1"/>
          </p:cNvSpPr>
          <p:nvPr>
            <p:ph type="title"/>
          </p:nvPr>
        </p:nvSpPr>
        <p:spPr>
          <a:xfrm>
            <a:off x="0" y="12700"/>
            <a:ext cx="6313489" cy="6394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Златоглазка перламутровая</a:t>
            </a:r>
          </a:p>
        </p:txBody>
      </p:sp>
      <p:sp>
        <p:nvSpPr>
          <p:cNvPr id="3" name="Объект 2">
            <a:extLst>
              <a:ext uri="{FF2B5EF4-FFF2-40B4-BE49-F238E27FC236}">
                <a16:creationId xmlns="" xmlns:a16="http://schemas.microsoft.com/office/drawing/2014/main" id="{84B4E550-DC4F-4B36-B8F8-DBD4BE0F2942}"/>
              </a:ext>
            </a:extLst>
          </p:cNvPr>
          <p:cNvSpPr>
            <a:spLocks noGrp="1"/>
          </p:cNvSpPr>
          <p:nvPr>
            <p:ph idx="1"/>
          </p:nvPr>
        </p:nvSpPr>
        <p:spPr>
          <a:xfrm>
            <a:off x="127000" y="821271"/>
            <a:ext cx="9960953" cy="30016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в различных стациях: лесные поля, луга, </a:t>
            </a:r>
            <a:r>
              <a:rPr lang="ru-RU" sz="1600" dirty="0" err="1">
                <a:latin typeface="Tahoma" panose="020B0604030504040204" pitchFamily="34" charset="0"/>
                <a:ea typeface="Tahoma" panose="020B0604030504040204" pitchFamily="34" charset="0"/>
                <a:cs typeface="Tahoma" panose="020B0604030504040204" pitchFamily="34" charset="0"/>
              </a:rPr>
              <a:t>агроценозы</a:t>
            </a:r>
            <a:r>
              <a:rPr lang="ru-RU" sz="1600" dirty="0">
                <a:latin typeface="Tahoma" panose="020B0604030504040204" pitchFamily="34" charset="0"/>
                <a:ea typeface="Tahoma" panose="020B0604030504040204" pitchFamily="34" charset="0"/>
                <a:cs typeface="Tahoma" panose="020B0604030504040204" pitchFamily="34" charset="0"/>
              </a:rPr>
              <a:t>. Для представителей семейства характерен медленный полет. Имаго питаются на цветках ивы, тополя, розоцветных, крестоцветных, зонтичных, бобовых. Имеются также данные о питании мелкими насекомыми. Яйца располагаются на конце длинного волосковидного стебелька, прикрепленного к листу. Личинки - активные хищники, свободно ползают по растениям, питаются тлями, а также другими мелкими насекомыми и их яйцами. Поскольку они нападают на колонии тлей, их еще называют «</a:t>
            </a:r>
            <a:r>
              <a:rPr lang="ru-RU" sz="1600" dirty="0" err="1">
                <a:latin typeface="Tahoma" panose="020B0604030504040204" pitchFamily="34" charset="0"/>
                <a:ea typeface="Tahoma" panose="020B0604030504040204" pitchFamily="34" charset="0"/>
                <a:cs typeface="Tahoma" panose="020B0604030504040204" pitchFamily="34" charset="0"/>
              </a:rPr>
              <a:t>тлевыми</a:t>
            </a:r>
            <a:r>
              <a:rPr lang="ru-RU" sz="1600" dirty="0">
                <a:latin typeface="Tahoma" panose="020B0604030504040204" pitchFamily="34" charset="0"/>
                <a:ea typeface="Tahoma" panose="020B0604030504040204" pitchFamily="34" charset="0"/>
                <a:cs typeface="Tahoma" panose="020B0604030504040204" pitchFamily="34" charset="0"/>
              </a:rPr>
              <a:t> львами». Тело личинок веретеновидной формы, мягкое, покрытое бугорками и волосками. Ротовые органы серповидной формы, длиннее головы, приспособлены для высасывания соков из тела жертвы. После двух линек личинка плетет под листом овальный покрытый волосками кокон и окукливается. Лёт во второй половине июня.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a:extLst>
              <a:ext uri="{FF2B5EF4-FFF2-40B4-BE49-F238E27FC236}">
                <a16:creationId xmlns="" xmlns:a16="http://schemas.microsoft.com/office/drawing/2014/main" id="{5B6B8308-8011-475C-BE32-CA8EACF1A40F}"/>
              </a:ext>
            </a:extLst>
          </p:cNvPr>
          <p:cNvPicPr>
            <a:picLocks noChangeAspect="1"/>
          </p:cNvPicPr>
          <p:nvPr/>
        </p:nvPicPr>
        <p:blipFill>
          <a:blip r:embed="rId2"/>
          <a:stretch>
            <a:fillRect/>
          </a:stretch>
        </p:blipFill>
        <p:spPr>
          <a:xfrm>
            <a:off x="10320525" y="1310088"/>
            <a:ext cx="1536325" cy="1012024"/>
          </a:xfrm>
          <a:prstGeom prst="rect">
            <a:avLst/>
          </a:prstGeom>
        </p:spPr>
      </p:pic>
      <p:pic>
        <p:nvPicPr>
          <p:cNvPr id="8" name="Рисунок 7">
            <a:extLst>
              <a:ext uri="{FF2B5EF4-FFF2-40B4-BE49-F238E27FC236}">
                <a16:creationId xmlns="" xmlns:a16="http://schemas.microsoft.com/office/drawing/2014/main" id="{69F6999E-32EA-4436-98E8-F1912DDD5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1202"/>
            <a:ext cx="4584700" cy="3236798"/>
          </a:xfrm>
          <a:prstGeom prst="rect">
            <a:avLst/>
          </a:prstGeom>
        </p:spPr>
      </p:pic>
      <p:pic>
        <p:nvPicPr>
          <p:cNvPr id="12" name="Рисунок 11">
            <a:extLst>
              <a:ext uri="{FF2B5EF4-FFF2-40B4-BE49-F238E27FC236}">
                <a16:creationId xmlns="" xmlns:a16="http://schemas.microsoft.com/office/drawing/2014/main" id="{8AE6FADC-05C4-46BA-A0B4-9AD77016F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0339" y="3344329"/>
            <a:ext cx="3947801" cy="2692400"/>
          </a:xfrm>
          <a:prstGeom prst="rect">
            <a:avLst/>
          </a:prstGeom>
        </p:spPr>
      </p:pic>
      <p:pic>
        <p:nvPicPr>
          <p:cNvPr id="14" name="Рисунок 13">
            <a:extLst>
              <a:ext uri="{FF2B5EF4-FFF2-40B4-BE49-F238E27FC236}">
                <a16:creationId xmlns="" xmlns:a16="http://schemas.microsoft.com/office/drawing/2014/main" id="{A3C0688A-126A-45B1-ADC3-2AA9D4F48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861" y="3489932"/>
            <a:ext cx="2337439" cy="3368068"/>
          </a:xfrm>
          <a:prstGeom prst="rect">
            <a:avLst/>
          </a:prstGeom>
        </p:spPr>
      </p:pic>
      <p:pic>
        <p:nvPicPr>
          <p:cNvPr id="16" name="Рисунок 15">
            <a:extLst>
              <a:ext uri="{FF2B5EF4-FFF2-40B4-BE49-F238E27FC236}">
                <a16:creationId xmlns="" xmlns:a16="http://schemas.microsoft.com/office/drawing/2014/main" id="{8E8BF0F1-E907-4C58-9CBA-24938735E1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550" y="5116243"/>
            <a:ext cx="2615250" cy="1741757"/>
          </a:xfrm>
          <a:prstGeom prst="rect">
            <a:avLst/>
          </a:prstGeom>
        </p:spPr>
      </p:pic>
    </p:spTree>
    <p:extLst>
      <p:ext uri="{BB962C8B-B14F-4D97-AF65-F5344CB8AC3E}">
        <p14:creationId xmlns:p14="http://schemas.microsoft.com/office/powerpoint/2010/main" val="3695897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620304C-660C-48C2-8C1D-6DF1A449A6C8}"/>
              </a:ext>
            </a:extLst>
          </p:cNvPr>
          <p:cNvSpPr>
            <a:spLocks noGrp="1"/>
          </p:cNvSpPr>
          <p:nvPr>
            <p:ph type="title"/>
          </p:nvPr>
        </p:nvSpPr>
        <p:spPr>
          <a:xfrm>
            <a:off x="0" y="0"/>
            <a:ext cx="4624389"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Коромысло большое</a:t>
            </a:r>
          </a:p>
        </p:txBody>
      </p:sp>
      <p:sp>
        <p:nvSpPr>
          <p:cNvPr id="3" name="Объект 2">
            <a:extLst>
              <a:ext uri="{FF2B5EF4-FFF2-40B4-BE49-F238E27FC236}">
                <a16:creationId xmlns="" xmlns:a16="http://schemas.microsoft.com/office/drawing/2014/main" id="{E5BE861E-8BFA-4D53-B0F1-1D1FC3DD84A9}"/>
              </a:ext>
            </a:extLst>
          </p:cNvPr>
          <p:cNvSpPr>
            <a:spLocks noGrp="1"/>
          </p:cNvSpPr>
          <p:nvPr>
            <p:ph idx="1"/>
          </p:nvPr>
        </p:nvSpPr>
        <p:spPr>
          <a:xfrm>
            <a:off x="228600" y="700265"/>
            <a:ext cx="9948253" cy="2881135"/>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вблизи стоячих и медленно текущих водоемов. Взрослые ловят насекомых, хватая и поедая их на лету. Самки откладывают яйца в ткани водных растений, воду, реже во влажный прибрежный грунт. Личинки (нимфы) развиваются в воде среди зарослей водной растительности; они не могут плавать, зато ходят по дну; питаются головастиками, мальками рыб, водными насекомыми, ракообразными и т.п., хватая их своей выдвижной нижней губой (маской), снабженной шипами. У стрекоз развитие с неполным метаморфозом. У крупных видов, к которым относится A. </a:t>
            </a:r>
            <a:r>
              <a:rPr lang="ru-RU" sz="1600" dirty="0" err="1">
                <a:latin typeface="Tahoma" panose="020B0604030504040204" pitchFamily="34" charset="0"/>
                <a:ea typeface="Tahoma" panose="020B0604030504040204" pitchFamily="34" charset="0"/>
                <a:cs typeface="Tahoma" panose="020B0604030504040204" pitchFamily="34" charset="0"/>
              </a:rPr>
              <a:t>grandis</a:t>
            </a:r>
            <a:r>
              <a:rPr lang="ru-RU" sz="1600" dirty="0">
                <a:latin typeface="Tahoma" panose="020B0604030504040204" pitchFamily="34" charset="0"/>
                <a:ea typeface="Tahoma" panose="020B0604030504040204" pitchFamily="34" charset="0"/>
                <a:cs typeface="Tahoma" panose="020B0604030504040204" pitchFamily="34" charset="0"/>
              </a:rPr>
              <a:t>, развитие может занимать от 2 до 4 лет. Зимовка проходит на стадии нимфы. Достигнув полного размера, нимфа выползает из воды на стебель, палку или другой предмет, чтобы перелинять в последний раз. Покровы только что вышедших имаго затвердевают и приобретают окраску сравнительно медленно: многим из них для этого требуется 1-2 дня. Лёт в июле.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9C3A9685-E149-401E-91E4-26961511BF5C}"/>
              </a:ext>
            </a:extLst>
          </p:cNvPr>
          <p:cNvPicPr>
            <a:picLocks noChangeAspect="1"/>
          </p:cNvPicPr>
          <p:nvPr/>
        </p:nvPicPr>
        <p:blipFill>
          <a:blip r:embed="rId2"/>
          <a:stretch>
            <a:fillRect/>
          </a:stretch>
        </p:blipFill>
        <p:spPr>
          <a:xfrm>
            <a:off x="10320525" y="1152983"/>
            <a:ext cx="1536325" cy="1012024"/>
          </a:xfrm>
          <a:prstGeom prst="rect">
            <a:avLst/>
          </a:prstGeom>
        </p:spPr>
      </p:pic>
      <p:pic>
        <p:nvPicPr>
          <p:cNvPr id="6" name="Рисунок 5">
            <a:extLst>
              <a:ext uri="{FF2B5EF4-FFF2-40B4-BE49-F238E27FC236}">
                <a16:creationId xmlns="" xmlns:a16="http://schemas.microsoft.com/office/drawing/2014/main" id="{8B3F2E32-E3B6-4B7B-BDBF-8453711F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0100" y="3178735"/>
            <a:ext cx="2501900" cy="3679265"/>
          </a:xfrm>
          <a:prstGeom prst="rect">
            <a:avLst/>
          </a:prstGeom>
        </p:spPr>
      </p:pic>
      <p:pic>
        <p:nvPicPr>
          <p:cNvPr id="8" name="Рисунок 7">
            <a:extLst>
              <a:ext uri="{FF2B5EF4-FFF2-40B4-BE49-F238E27FC236}">
                <a16:creationId xmlns="" xmlns:a16="http://schemas.microsoft.com/office/drawing/2014/main" id="{D06BEC31-7AD4-4375-8C82-78E0510F3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67125"/>
            <a:ext cx="4762500" cy="3190875"/>
          </a:xfrm>
          <a:prstGeom prst="rect">
            <a:avLst/>
          </a:prstGeom>
        </p:spPr>
      </p:pic>
      <p:pic>
        <p:nvPicPr>
          <p:cNvPr id="12" name="Рисунок 11">
            <a:extLst>
              <a:ext uri="{FF2B5EF4-FFF2-40B4-BE49-F238E27FC236}">
                <a16:creationId xmlns="" xmlns:a16="http://schemas.microsoft.com/office/drawing/2014/main" id="{2BFC129B-B6A0-497D-A917-511195942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050" y="3667125"/>
            <a:ext cx="4762500" cy="3190875"/>
          </a:xfrm>
          <a:prstGeom prst="rect">
            <a:avLst/>
          </a:prstGeom>
        </p:spPr>
      </p:pic>
    </p:spTree>
    <p:extLst>
      <p:ext uri="{BB962C8B-B14F-4D97-AF65-F5344CB8AC3E}">
        <p14:creationId xmlns:p14="http://schemas.microsoft.com/office/powerpoint/2010/main" val="11641184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6CFBA7D-5204-4691-A1DA-0C421BBE435D}"/>
              </a:ext>
            </a:extLst>
          </p:cNvPr>
          <p:cNvSpPr>
            <a:spLocks noGrp="1"/>
          </p:cNvSpPr>
          <p:nvPr>
            <p:ph type="title"/>
          </p:nvPr>
        </p:nvSpPr>
        <p:spPr>
          <a:xfrm>
            <a:off x="0" y="0"/>
            <a:ext cx="6605589" cy="575982"/>
          </a:xfrm>
        </p:spPr>
        <p:txBody>
          <a:bodyPr/>
          <a:lstStyle/>
          <a:p>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Красотел</a:t>
            </a: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золотистоточечный</a:t>
            </a:r>
            <a:endPar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 xmlns:a16="http://schemas.microsoft.com/office/drawing/2014/main" id="{D41464D9-D7CD-4E19-902F-C0E6A379D949}"/>
              </a:ext>
            </a:extLst>
          </p:cNvPr>
          <p:cNvSpPr>
            <a:spLocks noGrp="1"/>
          </p:cNvSpPr>
          <p:nvPr>
            <p:ph idx="1"/>
          </p:nvPr>
        </p:nvSpPr>
        <p:spPr>
          <a:xfrm>
            <a:off x="760412" y="901104"/>
            <a:ext cx="8946541" cy="15157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Обитатель открытых луговых и полевых биоценозов, а также пойм рек. Наиболее благоприятные условия для вида создаются под многолетними травами после 3-го года их возделывания. Хищник. Регулирует численность многих вредителей луга и поля, в особенности гусениц чешуекрылых, таких, как совки, белянки, луговой мотылек, и ряда других. Размножается в начале лета.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BA408523-8572-4799-8A16-36349EFA23BF}"/>
              </a:ext>
            </a:extLst>
          </p:cNvPr>
          <p:cNvPicPr>
            <a:picLocks noChangeAspect="1"/>
          </p:cNvPicPr>
          <p:nvPr/>
        </p:nvPicPr>
        <p:blipFill>
          <a:blip r:embed="rId2"/>
          <a:stretch>
            <a:fillRect/>
          </a:stretch>
        </p:blipFill>
        <p:spPr>
          <a:xfrm>
            <a:off x="10230037" y="1152983"/>
            <a:ext cx="1536325" cy="1012024"/>
          </a:xfrm>
          <a:prstGeom prst="rect">
            <a:avLst/>
          </a:prstGeom>
        </p:spPr>
      </p:pic>
      <p:pic>
        <p:nvPicPr>
          <p:cNvPr id="12" name="Рисунок 11">
            <a:extLst>
              <a:ext uri="{FF2B5EF4-FFF2-40B4-BE49-F238E27FC236}">
                <a16:creationId xmlns="" xmlns:a16="http://schemas.microsoft.com/office/drawing/2014/main" id="{059420CE-51C3-4F80-9E95-E88455995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835" y="2587482"/>
            <a:ext cx="2844165" cy="4270518"/>
          </a:xfrm>
          <a:prstGeom prst="rect">
            <a:avLst/>
          </a:prstGeom>
        </p:spPr>
      </p:pic>
      <p:pic>
        <p:nvPicPr>
          <p:cNvPr id="14" name="Рисунок 13">
            <a:extLst>
              <a:ext uri="{FF2B5EF4-FFF2-40B4-BE49-F238E27FC236}">
                <a16:creationId xmlns="" xmlns:a16="http://schemas.microsoft.com/office/drawing/2014/main" id="{77D23083-01C3-4FC3-A753-7A63CF491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6656"/>
            <a:ext cx="3022600" cy="4511343"/>
          </a:xfrm>
          <a:prstGeom prst="rect">
            <a:avLst/>
          </a:prstGeom>
        </p:spPr>
      </p:pic>
      <p:pic>
        <p:nvPicPr>
          <p:cNvPr id="16" name="Рисунок 15">
            <a:extLst>
              <a:ext uri="{FF2B5EF4-FFF2-40B4-BE49-F238E27FC236}">
                <a16:creationId xmlns="" xmlns:a16="http://schemas.microsoft.com/office/drawing/2014/main" id="{B1F637CA-1BAC-426D-B84B-5E31727B4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489" y="2459405"/>
            <a:ext cx="4213311" cy="2806065"/>
          </a:xfrm>
          <a:prstGeom prst="rect">
            <a:avLst/>
          </a:prstGeom>
        </p:spPr>
      </p:pic>
      <p:pic>
        <p:nvPicPr>
          <p:cNvPr id="20" name="Рисунок 19">
            <a:extLst>
              <a:ext uri="{FF2B5EF4-FFF2-40B4-BE49-F238E27FC236}">
                <a16:creationId xmlns="" xmlns:a16="http://schemas.microsoft.com/office/drawing/2014/main" id="{C0D9F66C-CCF4-4602-90CC-3F2CF03C2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9688" y="4035082"/>
            <a:ext cx="4213311" cy="2822918"/>
          </a:xfrm>
          <a:prstGeom prst="rect">
            <a:avLst/>
          </a:prstGeom>
        </p:spPr>
      </p:pic>
    </p:spTree>
    <p:extLst>
      <p:ext uri="{BB962C8B-B14F-4D97-AF65-F5344CB8AC3E}">
        <p14:creationId xmlns:p14="http://schemas.microsoft.com/office/powerpoint/2010/main" val="3562658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59A42AD-86FA-4C9D-8B1C-68EDAFBEDF1D}"/>
              </a:ext>
            </a:extLst>
          </p:cNvPr>
          <p:cNvSpPr>
            <a:spLocks noGrp="1"/>
          </p:cNvSpPr>
          <p:nvPr>
            <p:ph type="title"/>
          </p:nvPr>
        </p:nvSpPr>
        <p:spPr>
          <a:xfrm>
            <a:off x="0" y="0"/>
            <a:ext cx="4675189" cy="6902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Медведица-госпожа</a:t>
            </a:r>
          </a:p>
        </p:txBody>
      </p:sp>
      <p:sp>
        <p:nvSpPr>
          <p:cNvPr id="3" name="Объект 2">
            <a:extLst>
              <a:ext uri="{FF2B5EF4-FFF2-40B4-BE49-F238E27FC236}">
                <a16:creationId xmlns="" xmlns:a16="http://schemas.microsoft.com/office/drawing/2014/main" id="{A7E5A010-8820-4788-98FF-EE97DD6A2617}"/>
              </a:ext>
            </a:extLst>
          </p:cNvPr>
          <p:cNvSpPr>
            <a:spLocks noGrp="1"/>
          </p:cNvSpPr>
          <p:nvPr>
            <p:ph idx="1"/>
          </p:nvPr>
        </p:nvSpPr>
        <p:spPr>
          <a:xfrm>
            <a:off x="836612" y="791509"/>
            <a:ext cx="8946541" cy="19221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Места обитания - разреженные лиственные и отчасти смешанные леса, поляны, опушки с кустарником, долины лесных речек и ручьёв. В настоящее время они подвергаются сильному антропогенному воздействию. Вид оседлый. В год даёт одно поколение. Лёт бабочек в июне-июле. Бабочки питаются на цветах. Откладка яиц и питание гусениц на двудомной и глухой крапиве, незабудках, лютиках, жимолости и других растениях. Гусеница зимует. Окукливается в лёгком коконе на земле.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6" name="Рисунок 5">
            <a:extLst>
              <a:ext uri="{FF2B5EF4-FFF2-40B4-BE49-F238E27FC236}">
                <a16:creationId xmlns="" xmlns:a16="http://schemas.microsoft.com/office/drawing/2014/main" id="{CEB876BC-3543-4B88-9BAF-4066053D4FEF}"/>
              </a:ext>
            </a:extLst>
          </p:cNvPr>
          <p:cNvPicPr>
            <a:picLocks noChangeAspect="1"/>
          </p:cNvPicPr>
          <p:nvPr/>
        </p:nvPicPr>
        <p:blipFill>
          <a:blip r:embed="rId2"/>
          <a:stretch>
            <a:fillRect/>
          </a:stretch>
        </p:blipFill>
        <p:spPr>
          <a:xfrm>
            <a:off x="10320525" y="1246588"/>
            <a:ext cx="1536325" cy="1012024"/>
          </a:xfrm>
          <a:prstGeom prst="rect">
            <a:avLst/>
          </a:prstGeom>
        </p:spPr>
      </p:pic>
      <p:pic>
        <p:nvPicPr>
          <p:cNvPr id="8" name="Рисунок 7">
            <a:extLst>
              <a:ext uri="{FF2B5EF4-FFF2-40B4-BE49-F238E27FC236}">
                <a16:creationId xmlns="" xmlns:a16="http://schemas.microsoft.com/office/drawing/2014/main" id="{8BC3CB80-ABAC-4387-B62F-76DBD424E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77218"/>
            <a:ext cx="2717800" cy="4080781"/>
          </a:xfrm>
          <a:prstGeom prst="rect">
            <a:avLst/>
          </a:prstGeom>
        </p:spPr>
      </p:pic>
      <p:pic>
        <p:nvPicPr>
          <p:cNvPr id="12" name="Рисунок 11">
            <a:extLst>
              <a:ext uri="{FF2B5EF4-FFF2-40B4-BE49-F238E27FC236}">
                <a16:creationId xmlns="" xmlns:a16="http://schemas.microsoft.com/office/drawing/2014/main" id="{649901E9-C107-4BDA-93C6-8666041E9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0" y="2567459"/>
            <a:ext cx="2857499" cy="4290539"/>
          </a:xfrm>
          <a:prstGeom prst="rect">
            <a:avLst/>
          </a:prstGeom>
        </p:spPr>
      </p:pic>
      <p:pic>
        <p:nvPicPr>
          <p:cNvPr id="18" name="Рисунок 17">
            <a:extLst>
              <a:ext uri="{FF2B5EF4-FFF2-40B4-BE49-F238E27FC236}">
                <a16:creationId xmlns="" xmlns:a16="http://schemas.microsoft.com/office/drawing/2014/main" id="{D820DBDE-2682-437B-8ADC-FC5A3DD46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801" y="3846883"/>
            <a:ext cx="4521199" cy="3011118"/>
          </a:xfrm>
          <a:prstGeom prst="rect">
            <a:avLst/>
          </a:prstGeom>
        </p:spPr>
      </p:pic>
      <p:pic>
        <p:nvPicPr>
          <p:cNvPr id="20" name="Рисунок 19">
            <a:extLst>
              <a:ext uri="{FF2B5EF4-FFF2-40B4-BE49-F238E27FC236}">
                <a16:creationId xmlns="" xmlns:a16="http://schemas.microsoft.com/office/drawing/2014/main" id="{A81183B1-1A46-4C25-9D63-2F1ACB21682B}"/>
              </a:ext>
            </a:extLst>
          </p:cNvPr>
          <p:cNvPicPr>
            <a:picLocks noChangeAspect="1"/>
          </p:cNvPicPr>
          <p:nvPr/>
        </p:nvPicPr>
        <p:blipFill rotWithShape="1">
          <a:blip r:embed="rId6">
            <a:extLst>
              <a:ext uri="{28A0092B-C50C-407E-A947-70E740481C1C}">
                <a14:useLocalDpi xmlns:a14="http://schemas.microsoft.com/office/drawing/2010/main" val="0"/>
              </a:ext>
            </a:extLst>
          </a:blip>
          <a:srcRect l="28713"/>
          <a:stretch/>
        </p:blipFill>
        <p:spPr>
          <a:xfrm>
            <a:off x="6079146" y="2713691"/>
            <a:ext cx="3395053" cy="3171825"/>
          </a:xfrm>
          <a:prstGeom prst="rect">
            <a:avLst/>
          </a:prstGeom>
        </p:spPr>
      </p:pic>
    </p:spTree>
    <p:extLst>
      <p:ext uri="{BB962C8B-B14F-4D97-AF65-F5344CB8AC3E}">
        <p14:creationId xmlns:p14="http://schemas.microsoft.com/office/powerpoint/2010/main" val="37742829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63A8652-7BCE-4AD1-9F0F-EFF1452BF6DA}"/>
              </a:ext>
            </a:extLst>
          </p:cNvPr>
          <p:cNvSpPr>
            <a:spLocks noGrp="1"/>
          </p:cNvSpPr>
          <p:nvPr>
            <p:ph type="title"/>
          </p:nvPr>
        </p:nvSpPr>
        <p:spPr>
          <a:xfrm>
            <a:off x="0" y="0"/>
            <a:ext cx="5360989"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Оленёк обыкновенный</a:t>
            </a:r>
          </a:p>
        </p:txBody>
      </p:sp>
      <p:sp>
        <p:nvSpPr>
          <p:cNvPr id="3" name="Объект 2">
            <a:extLst>
              <a:ext uri="{FF2B5EF4-FFF2-40B4-BE49-F238E27FC236}">
                <a16:creationId xmlns="" xmlns:a16="http://schemas.microsoft.com/office/drawing/2014/main" id="{7FFE53A3-D384-4691-8200-BECD0CA91272}"/>
              </a:ext>
            </a:extLst>
          </p:cNvPr>
          <p:cNvSpPr>
            <a:spLocks noGrp="1"/>
          </p:cNvSpPr>
          <p:nvPr>
            <p:ph idx="1"/>
          </p:nvPr>
        </p:nvSpPr>
        <p:spPr>
          <a:xfrm>
            <a:off x="620712" y="998819"/>
            <a:ext cx="8946541" cy="8553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в лиственных лесах (дубняки, липняки). Личинки развиваются в сильно сгнившей древесине лиственных деревьев, в основном дуба и липы.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Рисунок 5">
            <a:extLst>
              <a:ext uri="{FF2B5EF4-FFF2-40B4-BE49-F238E27FC236}">
                <a16:creationId xmlns="" xmlns:a16="http://schemas.microsoft.com/office/drawing/2014/main" id="{4107F71F-E79C-43D4-B6CE-91ACBD00EFA3}"/>
              </a:ext>
            </a:extLst>
          </p:cNvPr>
          <p:cNvPicPr>
            <a:picLocks noChangeAspect="1"/>
          </p:cNvPicPr>
          <p:nvPr/>
        </p:nvPicPr>
        <p:blipFill>
          <a:blip r:embed="rId2"/>
          <a:stretch>
            <a:fillRect/>
          </a:stretch>
        </p:blipFill>
        <p:spPr>
          <a:xfrm>
            <a:off x="10320525" y="1152983"/>
            <a:ext cx="1536325" cy="1018120"/>
          </a:xfrm>
          <a:prstGeom prst="rect">
            <a:avLst/>
          </a:prstGeom>
        </p:spPr>
      </p:pic>
      <p:pic>
        <p:nvPicPr>
          <p:cNvPr id="8" name="Рисунок 7">
            <a:extLst>
              <a:ext uri="{FF2B5EF4-FFF2-40B4-BE49-F238E27FC236}">
                <a16:creationId xmlns="" xmlns:a16="http://schemas.microsoft.com/office/drawing/2014/main" id="{DEB19966-7E4D-4746-9D18-1263F7FFD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3667125"/>
            <a:ext cx="4762500" cy="3190875"/>
          </a:xfrm>
          <a:prstGeom prst="rect">
            <a:avLst/>
          </a:prstGeom>
        </p:spPr>
      </p:pic>
      <p:pic>
        <p:nvPicPr>
          <p:cNvPr id="10" name="Рисунок 9">
            <a:extLst>
              <a:ext uri="{FF2B5EF4-FFF2-40B4-BE49-F238E27FC236}">
                <a16:creationId xmlns="" xmlns:a16="http://schemas.microsoft.com/office/drawing/2014/main" id="{1B0F2AD6-F3B3-4636-ADE0-E9A4352C8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869" y="1585844"/>
            <a:ext cx="4248150" cy="2829268"/>
          </a:xfrm>
          <a:prstGeom prst="rect">
            <a:avLst/>
          </a:prstGeom>
        </p:spPr>
      </p:pic>
      <p:pic>
        <p:nvPicPr>
          <p:cNvPr id="16" name="Рисунок 15">
            <a:extLst>
              <a:ext uri="{FF2B5EF4-FFF2-40B4-BE49-F238E27FC236}">
                <a16:creationId xmlns="" xmlns:a16="http://schemas.microsoft.com/office/drawing/2014/main" id="{349DE69F-3EA6-43E8-BCD9-604DC680C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67124"/>
            <a:ext cx="4762500" cy="3190875"/>
          </a:xfrm>
          <a:prstGeom prst="rect">
            <a:avLst/>
          </a:prstGeom>
        </p:spPr>
      </p:pic>
      <p:pic>
        <p:nvPicPr>
          <p:cNvPr id="20" name="Рисунок 19">
            <a:extLst>
              <a:ext uri="{FF2B5EF4-FFF2-40B4-BE49-F238E27FC236}">
                <a16:creationId xmlns="" xmlns:a16="http://schemas.microsoft.com/office/drawing/2014/main" id="{D77C1C8D-AD91-4A92-B3D2-68A417969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10" y="1889257"/>
            <a:ext cx="3317078" cy="2222442"/>
          </a:xfrm>
          <a:prstGeom prst="rect">
            <a:avLst/>
          </a:prstGeom>
        </p:spPr>
      </p:pic>
      <p:pic>
        <p:nvPicPr>
          <p:cNvPr id="32" name="Рисунок 31">
            <a:extLst>
              <a:ext uri="{FF2B5EF4-FFF2-40B4-BE49-F238E27FC236}">
                <a16:creationId xmlns="" xmlns:a16="http://schemas.microsoft.com/office/drawing/2014/main" id="{BA2F0E5F-BF10-474A-8B87-C2C19719DB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462" y="4415112"/>
            <a:ext cx="3317076" cy="2222441"/>
          </a:xfrm>
          <a:prstGeom prst="rect">
            <a:avLst/>
          </a:prstGeom>
        </p:spPr>
      </p:pic>
    </p:spTree>
    <p:extLst>
      <p:ext uri="{BB962C8B-B14F-4D97-AF65-F5344CB8AC3E}">
        <p14:creationId xmlns:p14="http://schemas.microsoft.com/office/powerpoint/2010/main" val="1070076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06969D3-7CB4-4D70-A030-EF112D4BCB1D}"/>
              </a:ext>
            </a:extLst>
          </p:cNvPr>
          <p:cNvSpPr>
            <a:spLocks noGrp="1"/>
          </p:cNvSpPr>
          <p:nvPr>
            <p:ph type="title"/>
          </p:nvPr>
        </p:nvSpPr>
        <p:spPr>
          <a:xfrm>
            <a:off x="1" y="13331"/>
            <a:ext cx="5949538" cy="794191"/>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Категории редкости видов</a:t>
            </a:r>
          </a:p>
        </p:txBody>
      </p:sp>
      <p:sp>
        <p:nvSpPr>
          <p:cNvPr id="3" name="Объект 2">
            <a:extLst>
              <a:ext uri="{FF2B5EF4-FFF2-40B4-BE49-F238E27FC236}">
                <a16:creationId xmlns="" xmlns:a16="http://schemas.microsoft.com/office/drawing/2014/main" id="{72730F17-0AB7-436A-A559-ACE2A7962E05}"/>
              </a:ext>
            </a:extLst>
          </p:cNvPr>
          <p:cNvSpPr>
            <a:spLocks noGrp="1"/>
          </p:cNvSpPr>
          <p:nvPr>
            <p:ph idx="1"/>
          </p:nvPr>
        </p:nvSpPr>
        <p:spPr>
          <a:xfrm>
            <a:off x="557047" y="1319384"/>
            <a:ext cx="8946541" cy="4558902"/>
          </a:xfrm>
        </p:spPr>
        <p:txBody>
          <a:bodyPr>
            <a:noAutofit/>
          </a:bodyPr>
          <a:lstStyle/>
          <a:p>
            <a:r>
              <a:rPr lang="ru-RU" sz="1600" b="1" dirty="0">
                <a:solidFill>
                  <a:srgbClr val="FF0000"/>
                </a:solidFill>
                <a:latin typeface="Tahoma" panose="020B0604030504040204" pitchFamily="34" charset="0"/>
                <a:ea typeface="Tahoma" panose="020B0604030504040204" pitchFamily="34" charset="0"/>
                <a:cs typeface="Tahoma" panose="020B0604030504040204" pitchFamily="34" charset="0"/>
              </a:rPr>
              <a:t>0</a:t>
            </a:r>
            <a:r>
              <a:rPr lang="ru-RU" sz="1600" dirty="0">
                <a:latin typeface="Tahoma" panose="020B0604030504040204" pitchFamily="34" charset="0"/>
                <a:ea typeface="Tahoma" panose="020B0604030504040204" pitchFamily="34" charset="0"/>
                <a:cs typeface="Tahoma" panose="020B0604030504040204" pitchFamily="34" charset="0"/>
              </a:rPr>
              <a:t> – вероятно исчезнувшие, нахождение которых на территории РТ не подтверждено в последние 100 лет (беспозвоночные) или 50 лет (позвоночные</a:t>
            </a:r>
            <a:r>
              <a:rPr lang="en-US" sz="1600" dirty="0">
                <a:latin typeface="Tahoma" panose="020B0604030504040204" pitchFamily="34" charset="0"/>
                <a:ea typeface="Tahoma" panose="020B0604030504040204" pitchFamily="34" charset="0"/>
                <a:cs typeface="Tahoma" panose="020B0604030504040204" pitchFamily="34" charset="0"/>
              </a:rPr>
              <a:t>)</a:t>
            </a:r>
          </a:p>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a:t>
            </a:r>
            <a:r>
              <a:rPr lang="ru-RU" sz="1600" dirty="0">
                <a:latin typeface="Tahoma" panose="020B0604030504040204" pitchFamily="34" charset="0"/>
                <a:ea typeface="Tahoma" panose="020B0604030504040204" pitchFamily="34" charset="0"/>
                <a:cs typeface="Tahoma" panose="020B0604030504040204" pitchFamily="34" charset="0"/>
              </a:rPr>
              <a:t> – находящиеся под угрозой исчезновения, численность которых сократилась до критического уровня, а сохранение их требует осуществления специальных мер</a:t>
            </a: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 неуклонно сокращающие численность, что в недалеком будущем может обусловить угрозу их исчезновения</a:t>
            </a: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 редкие, которые встречаются в небольших количествах и/или на ограниченных территориях</a:t>
            </a: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IV</a:t>
            </a:r>
            <a:r>
              <a:rPr lang="ru-RU" sz="1600" dirty="0">
                <a:latin typeface="Tahoma" panose="020B0604030504040204" pitchFamily="34" charset="0"/>
                <a:ea typeface="Tahoma" panose="020B0604030504040204" pitchFamily="34" charset="0"/>
                <a:cs typeface="Tahoma" panose="020B0604030504040204" pitchFamily="34" charset="0"/>
              </a:rPr>
              <a:t> – неопределенные по статусу, численность и состояние которых вызывают озабоченность, но недостаток сведений не позволяет отнести их ни к одной из вышеуказанных категорий</a:t>
            </a:r>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V</a:t>
            </a:r>
            <a:r>
              <a:rPr lang="ru-RU" sz="1600" dirty="0">
                <a:latin typeface="Tahoma" panose="020B0604030504040204" pitchFamily="34" charset="0"/>
                <a:ea typeface="Tahoma" panose="020B0604030504040204" pitchFamily="34" charset="0"/>
                <a:cs typeface="Tahoma" panose="020B0604030504040204" pitchFamily="34" charset="0"/>
              </a:rPr>
              <a:t> – восстановленные или восстановившиеся, состояние которых под воздействием естественных причин или благодаря принятым мерам не вызывает более опасений, но они ещё не подлежат промысловому использованию, а их популяции нуждаются в постоянном контроле</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BA0828A0-324F-4A34-8852-AB80F561557C}"/>
              </a:ext>
            </a:extLst>
          </p:cNvPr>
          <p:cNvPicPr>
            <a:picLocks noChangeAspect="1"/>
          </p:cNvPicPr>
          <p:nvPr/>
        </p:nvPicPr>
        <p:blipFill>
          <a:blip r:embed="rId2"/>
          <a:stretch>
            <a:fillRect/>
          </a:stretch>
        </p:blipFill>
        <p:spPr>
          <a:xfrm>
            <a:off x="10091029" y="1319384"/>
            <a:ext cx="1524132" cy="993734"/>
          </a:xfrm>
          <a:prstGeom prst="rect">
            <a:avLst/>
          </a:prstGeom>
        </p:spPr>
      </p:pic>
    </p:spTree>
    <p:extLst>
      <p:ext uri="{BB962C8B-B14F-4D97-AF65-F5344CB8AC3E}">
        <p14:creationId xmlns:p14="http://schemas.microsoft.com/office/powerpoint/2010/main" val="562731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AF80988-55BA-4192-AE4F-734B5FEF3FD1}"/>
              </a:ext>
            </a:extLst>
          </p:cNvPr>
          <p:cNvSpPr>
            <a:spLocks noGrp="1"/>
          </p:cNvSpPr>
          <p:nvPr>
            <p:ph type="title"/>
          </p:nvPr>
        </p:nvSpPr>
        <p:spPr>
          <a:xfrm>
            <a:off x="0" y="0"/>
            <a:ext cx="5132389" cy="79082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Павлиноглазка малая</a:t>
            </a:r>
          </a:p>
        </p:txBody>
      </p:sp>
      <p:sp>
        <p:nvSpPr>
          <p:cNvPr id="3" name="Объект 2">
            <a:extLst>
              <a:ext uri="{FF2B5EF4-FFF2-40B4-BE49-F238E27FC236}">
                <a16:creationId xmlns="" xmlns:a16="http://schemas.microsoft.com/office/drawing/2014/main" id="{AE973CA8-F426-4D2D-B000-6537117BB627}"/>
              </a:ext>
            </a:extLst>
          </p:cNvPr>
          <p:cNvSpPr>
            <a:spLocks noGrp="1"/>
          </p:cNvSpPr>
          <p:nvPr>
            <p:ph idx="1"/>
          </p:nvPr>
        </p:nvSpPr>
        <p:spPr>
          <a:xfrm>
            <a:off x="659118" y="816909"/>
            <a:ext cx="8946541" cy="18713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Места обитания - смешанные и широколиственные леса с прогреваемыми опушками и полянами; поймы мелких и лесных рек, </a:t>
            </a:r>
            <a:r>
              <a:rPr lang="ru-RU" sz="1600" dirty="0" err="1">
                <a:latin typeface="Tahoma" panose="020B0604030504040204" pitchFamily="34" charset="0"/>
                <a:ea typeface="Tahoma" panose="020B0604030504040204" pitchFamily="34" charset="0"/>
                <a:cs typeface="Tahoma" panose="020B0604030504040204" pitchFamily="34" charset="0"/>
              </a:rPr>
              <a:t>остепнённые</a:t>
            </a:r>
            <a:r>
              <a:rPr lang="ru-RU" sz="1600" dirty="0">
                <a:latin typeface="Tahoma" panose="020B0604030504040204" pitchFamily="34" charset="0"/>
                <a:ea typeface="Tahoma" panose="020B0604030504040204" pitchFamily="34" charset="0"/>
                <a:cs typeface="Tahoma" panose="020B0604030504040204" pitchFamily="34" charset="0"/>
              </a:rPr>
              <a:t> кустарниковые заросли; верховые болота. Все они теперь подвергаются значительному антропогенному воздействию. Вид оседлый, даёт одно поколение в год. Летает весной (апрель-май), может не питаться. Кормятся также на спирее, крушине, берёзе, дубе и др. Окукливание - в плотном коричневом коконе; зимует куколка. Гусеницы живут с мая по август.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A2879B42-5E7D-4208-87AF-F6CFDCA5A01D}"/>
              </a:ext>
            </a:extLst>
          </p:cNvPr>
          <p:cNvPicPr>
            <a:picLocks noChangeAspect="1"/>
          </p:cNvPicPr>
          <p:nvPr/>
        </p:nvPicPr>
        <p:blipFill>
          <a:blip r:embed="rId2"/>
          <a:stretch>
            <a:fillRect/>
          </a:stretch>
        </p:blipFill>
        <p:spPr>
          <a:xfrm>
            <a:off x="10445937" y="1243540"/>
            <a:ext cx="1536325" cy="1018120"/>
          </a:xfrm>
          <a:prstGeom prst="rect">
            <a:avLst/>
          </a:prstGeom>
        </p:spPr>
      </p:pic>
      <p:pic>
        <p:nvPicPr>
          <p:cNvPr id="16" name="Рисунок 15">
            <a:extLst>
              <a:ext uri="{FF2B5EF4-FFF2-40B4-BE49-F238E27FC236}">
                <a16:creationId xmlns="" xmlns:a16="http://schemas.microsoft.com/office/drawing/2014/main" id="{B0FE6C4C-B29C-419D-93B1-C4C5FC4DA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900" y="3939413"/>
            <a:ext cx="4356100" cy="2918587"/>
          </a:xfrm>
          <a:prstGeom prst="rect">
            <a:avLst/>
          </a:prstGeom>
        </p:spPr>
      </p:pic>
      <p:pic>
        <p:nvPicPr>
          <p:cNvPr id="24" name="Рисунок 23">
            <a:extLst>
              <a:ext uri="{FF2B5EF4-FFF2-40B4-BE49-F238E27FC236}">
                <a16:creationId xmlns="" xmlns:a16="http://schemas.microsoft.com/office/drawing/2014/main" id="{10A920D4-4D8D-497B-9FF9-CEC654485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71900"/>
            <a:ext cx="4606118" cy="3086099"/>
          </a:xfrm>
          <a:prstGeom prst="rect">
            <a:avLst/>
          </a:prstGeom>
        </p:spPr>
      </p:pic>
      <p:pic>
        <p:nvPicPr>
          <p:cNvPr id="30" name="Рисунок 29">
            <a:extLst>
              <a:ext uri="{FF2B5EF4-FFF2-40B4-BE49-F238E27FC236}">
                <a16:creationId xmlns="" xmlns:a16="http://schemas.microsoft.com/office/drawing/2014/main" id="{9DBA2401-8584-4035-B47B-4B764ADDBF62}"/>
              </a:ext>
            </a:extLst>
          </p:cNvPr>
          <p:cNvPicPr>
            <a:picLocks noChangeAspect="1"/>
          </p:cNvPicPr>
          <p:nvPr/>
        </p:nvPicPr>
        <p:blipFill rotWithShape="1">
          <a:blip r:embed="rId5">
            <a:extLst>
              <a:ext uri="{28A0092B-C50C-407E-A947-70E740481C1C}">
                <a14:useLocalDpi xmlns:a14="http://schemas.microsoft.com/office/drawing/2010/main" val="0"/>
              </a:ext>
            </a:extLst>
          </a:blip>
          <a:srcRect l="8601" r="31050"/>
          <a:stretch/>
        </p:blipFill>
        <p:spPr>
          <a:xfrm>
            <a:off x="5499100" y="3939413"/>
            <a:ext cx="2628900" cy="2918587"/>
          </a:xfrm>
          <a:prstGeom prst="rect">
            <a:avLst/>
          </a:prstGeom>
        </p:spPr>
      </p:pic>
      <p:pic>
        <p:nvPicPr>
          <p:cNvPr id="34" name="Рисунок 33">
            <a:extLst>
              <a:ext uri="{FF2B5EF4-FFF2-40B4-BE49-F238E27FC236}">
                <a16:creationId xmlns="" xmlns:a16="http://schemas.microsoft.com/office/drawing/2014/main" id="{3AD0B407-0D7E-4C4D-A34D-FB7EC355A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9704" y="2688291"/>
            <a:ext cx="2793107" cy="1871382"/>
          </a:xfrm>
          <a:prstGeom prst="rect">
            <a:avLst/>
          </a:prstGeom>
        </p:spPr>
      </p:pic>
      <p:pic>
        <p:nvPicPr>
          <p:cNvPr id="42" name="Рисунок 41">
            <a:extLst>
              <a:ext uri="{FF2B5EF4-FFF2-40B4-BE49-F238E27FC236}">
                <a16:creationId xmlns="" xmlns:a16="http://schemas.microsoft.com/office/drawing/2014/main" id="{A01CF963-6C66-4AED-AE03-0221C7F7B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918" y="2774861"/>
            <a:ext cx="2374900" cy="1591183"/>
          </a:xfrm>
          <a:prstGeom prst="rect">
            <a:avLst/>
          </a:prstGeom>
        </p:spPr>
      </p:pic>
    </p:spTree>
    <p:extLst>
      <p:ext uri="{BB962C8B-B14F-4D97-AF65-F5344CB8AC3E}">
        <p14:creationId xmlns:p14="http://schemas.microsoft.com/office/powerpoint/2010/main" val="1415222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50E7E0E-22D1-43C3-894A-46FB1330E19E}"/>
              </a:ext>
            </a:extLst>
          </p:cNvPr>
          <p:cNvSpPr>
            <a:spLocks noGrp="1"/>
          </p:cNvSpPr>
          <p:nvPr>
            <p:ph type="title"/>
          </p:nvPr>
        </p:nvSpPr>
        <p:spPr>
          <a:xfrm>
            <a:off x="0" y="8219"/>
            <a:ext cx="5030789" cy="6013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Пилохвост восточный</a:t>
            </a:r>
          </a:p>
        </p:txBody>
      </p:sp>
      <p:sp>
        <p:nvSpPr>
          <p:cNvPr id="3" name="Объект 2">
            <a:extLst>
              <a:ext uri="{FF2B5EF4-FFF2-40B4-BE49-F238E27FC236}">
                <a16:creationId xmlns="" xmlns:a16="http://schemas.microsoft.com/office/drawing/2014/main" id="{26726363-E830-4174-95F6-0B752249B759}"/>
              </a:ext>
            </a:extLst>
          </p:cNvPr>
          <p:cNvSpPr>
            <a:spLocks noGrp="1"/>
          </p:cNvSpPr>
          <p:nvPr>
            <p:ph idx="1"/>
          </p:nvPr>
        </p:nvSpPr>
        <p:spPr>
          <a:xfrm>
            <a:off x="696912" y="988359"/>
            <a:ext cx="8946541" cy="13760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Обитает на </a:t>
            </a:r>
            <a:r>
              <a:rPr lang="ru-RU" sz="1600" dirty="0" err="1">
                <a:latin typeface="Tahoma" panose="020B0604030504040204" pitchFamily="34" charset="0"/>
                <a:ea typeface="Tahoma" panose="020B0604030504040204" pitchFamily="34" charset="0"/>
                <a:cs typeface="Tahoma" panose="020B0604030504040204" pitchFamily="34" charset="0"/>
              </a:rPr>
              <a:t>мезофитных</a:t>
            </a:r>
            <a:r>
              <a:rPr lang="ru-RU" sz="1600" dirty="0">
                <a:latin typeface="Tahoma" panose="020B0604030504040204" pitchFamily="34" charset="0"/>
                <a:ea typeface="Tahoma" panose="020B0604030504040204" pitchFamily="34" charset="0"/>
                <a:cs typeface="Tahoma" panose="020B0604030504040204" pitchFamily="34" charset="0"/>
              </a:rPr>
              <a:t> лугах, опушках лиственных лесов. Питается злаковой растительностью. Развивается одно поколение. Самец очень редок. Размножение партеногенетическое (развитие особей из </a:t>
            </a:r>
            <a:r>
              <a:rPr lang="ru-RU" sz="1600" dirty="0" err="1">
                <a:latin typeface="Tahoma" panose="020B0604030504040204" pitchFamily="34" charset="0"/>
                <a:ea typeface="Tahoma" panose="020B0604030504040204" pitchFamily="34" charset="0"/>
                <a:cs typeface="Tahoma" panose="020B0604030504040204" pitchFamily="34" charset="0"/>
              </a:rPr>
              <a:t>неоплод</a:t>
            </a:r>
            <a:r>
              <a:rPr lang="ru-RU" sz="1600" dirty="0">
                <a:latin typeface="Tahoma" panose="020B0604030504040204" pitchFamily="34" charset="0"/>
                <a:ea typeface="Tahoma" panose="020B0604030504040204" pitchFamily="34" charset="0"/>
                <a:cs typeface="Tahoma" panose="020B0604030504040204" pitchFamily="34" charset="0"/>
              </a:rPr>
              <a:t> отворенных яиц). Яйца откладываются в почву, где и зимуют. </a:t>
            </a:r>
            <a:r>
              <a:rPr lang="ru-RU" sz="1600" dirty="0" err="1">
                <a:latin typeface="Tahoma" panose="020B0604030504040204" pitchFamily="34" charset="0"/>
                <a:ea typeface="Tahoma" panose="020B0604030504040204" pitchFamily="34" charset="0"/>
                <a:cs typeface="Tahoma" panose="020B0604030504040204" pitchFamily="34" charset="0"/>
              </a:rPr>
              <a:t>Отрождение</a:t>
            </a:r>
            <a:r>
              <a:rPr lang="ru-RU" sz="1600" dirty="0">
                <a:latin typeface="Tahoma" panose="020B0604030504040204" pitchFamily="34" charset="0"/>
                <a:ea typeface="Tahoma" panose="020B0604030504040204" pitchFamily="34" charset="0"/>
                <a:cs typeface="Tahoma" panose="020B0604030504040204" pitchFamily="34" charset="0"/>
              </a:rPr>
              <a:t> личинок в начале лета, лёт в июле-августе.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748ACCAD-83D5-4E45-B929-502AFD3D04CE}"/>
              </a:ext>
            </a:extLst>
          </p:cNvPr>
          <p:cNvPicPr>
            <a:picLocks noChangeAspect="1"/>
          </p:cNvPicPr>
          <p:nvPr/>
        </p:nvPicPr>
        <p:blipFill>
          <a:blip r:embed="rId2"/>
          <a:stretch>
            <a:fillRect/>
          </a:stretch>
        </p:blipFill>
        <p:spPr>
          <a:xfrm>
            <a:off x="10320525" y="1167340"/>
            <a:ext cx="1536325" cy="1018120"/>
          </a:xfrm>
          <a:prstGeom prst="rect">
            <a:avLst/>
          </a:prstGeom>
        </p:spPr>
      </p:pic>
      <p:pic>
        <p:nvPicPr>
          <p:cNvPr id="6" name="Рисунок 5">
            <a:extLst>
              <a:ext uri="{FF2B5EF4-FFF2-40B4-BE49-F238E27FC236}">
                <a16:creationId xmlns="" xmlns:a16="http://schemas.microsoft.com/office/drawing/2014/main" id="{E8C67DD7-8693-41D2-B590-9F45EE926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67125"/>
            <a:ext cx="4762500" cy="3190875"/>
          </a:xfrm>
          <a:prstGeom prst="rect">
            <a:avLst/>
          </a:prstGeom>
        </p:spPr>
      </p:pic>
      <p:pic>
        <p:nvPicPr>
          <p:cNvPr id="10" name="Рисунок 9">
            <a:extLst>
              <a:ext uri="{FF2B5EF4-FFF2-40B4-BE49-F238E27FC236}">
                <a16:creationId xmlns="" xmlns:a16="http://schemas.microsoft.com/office/drawing/2014/main" id="{42D4DB3C-2E88-4765-AAB7-7582237B7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2" y="3667125"/>
            <a:ext cx="4762500" cy="3190875"/>
          </a:xfrm>
          <a:prstGeom prst="rect">
            <a:avLst/>
          </a:prstGeom>
        </p:spPr>
      </p:pic>
      <p:pic>
        <p:nvPicPr>
          <p:cNvPr id="14" name="Рисунок 13">
            <a:extLst>
              <a:ext uri="{FF2B5EF4-FFF2-40B4-BE49-F238E27FC236}">
                <a16:creationId xmlns="" xmlns:a16="http://schemas.microsoft.com/office/drawing/2014/main" id="{E5DB9BCE-0930-4E9B-8B29-21DAAA90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6270" y="3094437"/>
            <a:ext cx="3319463" cy="3763563"/>
          </a:xfrm>
          <a:prstGeom prst="rect">
            <a:avLst/>
          </a:prstGeom>
        </p:spPr>
      </p:pic>
    </p:spTree>
    <p:extLst>
      <p:ext uri="{BB962C8B-B14F-4D97-AF65-F5344CB8AC3E}">
        <p14:creationId xmlns:p14="http://schemas.microsoft.com/office/powerpoint/2010/main" val="8068721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97111F0-2B1C-4049-8EB4-09BAD8D38551}"/>
              </a:ext>
            </a:extLst>
          </p:cNvPr>
          <p:cNvSpPr>
            <a:spLocks noGrp="1"/>
          </p:cNvSpPr>
          <p:nvPr>
            <p:ph type="title"/>
          </p:nvPr>
        </p:nvSpPr>
        <p:spPr>
          <a:xfrm>
            <a:off x="11112" y="8219"/>
            <a:ext cx="2617789" cy="6013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Поликсена</a:t>
            </a:r>
          </a:p>
        </p:txBody>
      </p:sp>
      <p:sp>
        <p:nvSpPr>
          <p:cNvPr id="3" name="Объект 2">
            <a:extLst>
              <a:ext uri="{FF2B5EF4-FFF2-40B4-BE49-F238E27FC236}">
                <a16:creationId xmlns="" xmlns:a16="http://schemas.microsoft.com/office/drawing/2014/main" id="{F9602ACF-23D5-41CD-A11D-9288AE77136B}"/>
              </a:ext>
            </a:extLst>
          </p:cNvPr>
          <p:cNvSpPr>
            <a:spLocks noGrp="1"/>
          </p:cNvSpPr>
          <p:nvPr>
            <p:ph idx="1"/>
          </p:nvPr>
        </p:nvSpPr>
        <p:spPr>
          <a:xfrm>
            <a:off x="582612" y="732119"/>
            <a:ext cx="8946541" cy="16935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Местами обитания являются опушки широколиственных лесов, долины рек и ручьев, склоны холмов с присутствием </a:t>
            </a:r>
            <a:r>
              <a:rPr lang="ru-RU" sz="1600" dirty="0" err="1">
                <a:latin typeface="Tahoma" panose="020B0604030504040204" pitchFamily="34" charset="0"/>
                <a:ea typeface="Tahoma" panose="020B0604030504040204" pitchFamily="34" charset="0"/>
                <a:cs typeface="Tahoma" panose="020B0604030504040204" pitchFamily="34" charset="0"/>
              </a:rPr>
              <a:t>кирказона</a:t>
            </a:r>
            <a:r>
              <a:rPr lang="ru-RU" sz="1600" dirty="0">
                <a:latin typeface="Tahoma" panose="020B0604030504040204" pitchFamily="34" charset="0"/>
                <a:ea typeface="Tahoma" panose="020B0604030504040204" pitchFamily="34" charset="0"/>
                <a:cs typeface="Tahoma" panose="020B0604030504040204" pitchFamily="34" charset="0"/>
              </a:rPr>
              <a:t> (</a:t>
            </a:r>
            <a:r>
              <a:rPr lang="ru-RU" sz="1600" dirty="0" err="1">
                <a:latin typeface="Tahoma" panose="020B0604030504040204" pitchFamily="34" charset="0"/>
                <a:ea typeface="Tahoma" panose="020B0604030504040204" pitchFamily="34" charset="0"/>
                <a:cs typeface="Tahoma" panose="020B0604030504040204" pitchFamily="34" charset="0"/>
              </a:rPr>
              <a:t>Aristolochia</a:t>
            </a:r>
            <a:r>
              <a:rPr lang="ru-RU" sz="1600" dirty="0">
                <a:latin typeface="Tahoma" panose="020B0604030504040204" pitchFamily="34" charset="0"/>
                <a:ea typeface="Tahoma" panose="020B0604030504040204" pitchFamily="34" charset="0"/>
                <a:cs typeface="Tahoma" panose="020B0604030504040204" pitchFamily="34" charset="0"/>
              </a:rPr>
              <a:t>). В настоящее время они подвергаются значительному антропогенному воздействию. Вид оседлый, неспособный к миграции, в год дает одно поколение. Лёт бабочек в апреле-мае, питаются на цветах. Откладка яиц и питание гусениц на </a:t>
            </a:r>
            <a:r>
              <a:rPr lang="ru-RU" sz="1600" dirty="0" err="1">
                <a:latin typeface="Tahoma" panose="020B0604030504040204" pitchFamily="34" charset="0"/>
                <a:ea typeface="Tahoma" panose="020B0604030504040204" pitchFamily="34" charset="0"/>
                <a:cs typeface="Tahoma" panose="020B0604030504040204" pitchFamily="34" charset="0"/>
              </a:rPr>
              <a:t>кирказоне</a:t>
            </a:r>
            <a:r>
              <a:rPr lang="ru-RU" sz="1600" dirty="0">
                <a:latin typeface="Tahoma" panose="020B0604030504040204" pitchFamily="34" charset="0"/>
                <a:ea typeface="Tahoma" panose="020B0604030504040204" pitchFamily="34" charset="0"/>
                <a:cs typeface="Tahoma" panose="020B0604030504040204" pitchFamily="34" charset="0"/>
              </a:rPr>
              <a:t>. Зимует куколка, порой дважды.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FA82D1CC-B2C0-4552-AF13-9C3165D368C7}"/>
              </a:ext>
            </a:extLst>
          </p:cNvPr>
          <p:cNvPicPr>
            <a:picLocks noChangeAspect="1"/>
          </p:cNvPicPr>
          <p:nvPr/>
        </p:nvPicPr>
        <p:blipFill>
          <a:blip r:embed="rId2"/>
          <a:stretch>
            <a:fillRect/>
          </a:stretch>
        </p:blipFill>
        <p:spPr>
          <a:xfrm>
            <a:off x="10320525" y="1240491"/>
            <a:ext cx="1536325" cy="1024217"/>
          </a:xfrm>
          <a:prstGeom prst="rect">
            <a:avLst/>
          </a:prstGeom>
        </p:spPr>
      </p:pic>
      <p:pic>
        <p:nvPicPr>
          <p:cNvPr id="6" name="Рисунок 5">
            <a:extLst>
              <a:ext uri="{FF2B5EF4-FFF2-40B4-BE49-F238E27FC236}">
                <a16:creationId xmlns="" xmlns:a16="http://schemas.microsoft.com/office/drawing/2014/main" id="{F2406B53-61CB-44A7-91E2-E902E0FB5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3667125"/>
            <a:ext cx="4762500" cy="3190875"/>
          </a:xfrm>
          <a:prstGeom prst="rect">
            <a:avLst/>
          </a:prstGeom>
        </p:spPr>
      </p:pic>
      <p:pic>
        <p:nvPicPr>
          <p:cNvPr id="10" name="Рисунок 9">
            <a:extLst>
              <a:ext uri="{FF2B5EF4-FFF2-40B4-BE49-F238E27FC236}">
                <a16:creationId xmlns="" xmlns:a16="http://schemas.microsoft.com/office/drawing/2014/main" id="{597CA130-D0E3-4CE7-915C-EBC2D7957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1" y="2437902"/>
            <a:ext cx="3606799" cy="4420097"/>
          </a:xfrm>
          <a:prstGeom prst="rect">
            <a:avLst/>
          </a:prstGeom>
        </p:spPr>
      </p:pic>
      <p:pic>
        <p:nvPicPr>
          <p:cNvPr id="16" name="Рисунок 15">
            <a:extLst>
              <a:ext uri="{FF2B5EF4-FFF2-40B4-BE49-F238E27FC236}">
                <a16:creationId xmlns="" xmlns:a16="http://schemas.microsoft.com/office/drawing/2014/main" id="{C05177C9-57EB-4D7B-BCEF-80B291E49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2" y="2548218"/>
            <a:ext cx="2887553" cy="4309781"/>
          </a:xfrm>
          <a:prstGeom prst="rect">
            <a:avLst/>
          </a:prstGeom>
        </p:spPr>
      </p:pic>
      <p:pic>
        <p:nvPicPr>
          <p:cNvPr id="20" name="Рисунок 19">
            <a:extLst>
              <a:ext uri="{FF2B5EF4-FFF2-40B4-BE49-F238E27FC236}">
                <a16:creationId xmlns="" xmlns:a16="http://schemas.microsoft.com/office/drawing/2014/main" id="{E926CCC0-D825-4F33-9821-63B9155A1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035" y="2308363"/>
            <a:ext cx="3127565" cy="2095468"/>
          </a:xfrm>
          <a:prstGeom prst="rect">
            <a:avLst/>
          </a:prstGeom>
        </p:spPr>
      </p:pic>
      <p:pic>
        <p:nvPicPr>
          <p:cNvPr id="26" name="Рисунок 25">
            <a:extLst>
              <a:ext uri="{FF2B5EF4-FFF2-40B4-BE49-F238E27FC236}">
                <a16:creationId xmlns="" xmlns:a16="http://schemas.microsoft.com/office/drawing/2014/main" id="{938D5EFA-5B88-4EB6-AFEA-54F3CDFE4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8543" y="4724399"/>
            <a:ext cx="3040103" cy="2036869"/>
          </a:xfrm>
          <a:prstGeom prst="rect">
            <a:avLst/>
          </a:prstGeom>
        </p:spPr>
      </p:pic>
    </p:spTree>
    <p:extLst>
      <p:ext uri="{BB962C8B-B14F-4D97-AF65-F5344CB8AC3E}">
        <p14:creationId xmlns:p14="http://schemas.microsoft.com/office/powerpoint/2010/main" val="21950133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131A915-DD07-453B-BB8B-84B9F707FE7A}"/>
              </a:ext>
            </a:extLst>
          </p:cNvPr>
          <p:cNvSpPr>
            <a:spLocks noGrp="1"/>
          </p:cNvSpPr>
          <p:nvPr>
            <p:ph type="title"/>
          </p:nvPr>
        </p:nvSpPr>
        <p:spPr>
          <a:xfrm>
            <a:off x="0" y="0"/>
            <a:ext cx="3709989"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Скакун полевой</a:t>
            </a:r>
          </a:p>
        </p:txBody>
      </p:sp>
      <p:sp>
        <p:nvSpPr>
          <p:cNvPr id="3" name="Объект 2">
            <a:extLst>
              <a:ext uri="{FF2B5EF4-FFF2-40B4-BE49-F238E27FC236}">
                <a16:creationId xmlns="" xmlns:a16="http://schemas.microsoft.com/office/drawing/2014/main" id="{90106FEF-25B0-4473-ABAC-A22F0DD0B202}"/>
              </a:ext>
            </a:extLst>
          </p:cNvPr>
          <p:cNvSpPr>
            <a:spLocks noGrp="1"/>
          </p:cNvSpPr>
          <p:nvPr>
            <p:ph idx="1"/>
          </p:nvPr>
        </p:nvSpPr>
        <p:spPr>
          <a:xfrm>
            <a:off x="760412" y="997714"/>
            <a:ext cx="8946541" cy="11855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Обитатель луговых </a:t>
            </a:r>
            <a:r>
              <a:rPr lang="ru-RU" sz="1600" dirty="0" err="1">
                <a:latin typeface="Tahoma" panose="020B0604030504040204" pitchFamily="34" charset="0"/>
                <a:ea typeface="Tahoma" panose="020B0604030504040204" pitchFamily="34" charset="0"/>
                <a:cs typeface="Tahoma" panose="020B0604030504040204" pitchFamily="34" charset="0"/>
              </a:rPr>
              <a:t>ценозов</a:t>
            </a:r>
            <a:r>
              <a:rPr lang="ru-RU" sz="1600" dirty="0">
                <a:latin typeface="Tahoma" panose="020B0604030504040204" pitchFamily="34" charset="0"/>
                <a:ea typeface="Tahoma" panose="020B0604030504040204" pitchFamily="34" charset="0"/>
                <a:cs typeface="Tahoma" panose="020B0604030504040204" pitchFamily="34" charset="0"/>
              </a:rPr>
              <a:t>: вдоль дорог, вблизи лесов. Активный дневной хищник. Размножение в начале лета. Личинки ведут хищнический образ жизни, устраивая вертикальные ходы в почве вдоль дорог, где нет растительности. Хорошо летает.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8256A5EF-56C5-4508-B640-A4FDCF0679BD}"/>
              </a:ext>
            </a:extLst>
          </p:cNvPr>
          <p:cNvPicPr>
            <a:picLocks noChangeAspect="1"/>
          </p:cNvPicPr>
          <p:nvPr/>
        </p:nvPicPr>
        <p:blipFill>
          <a:blip r:embed="rId2"/>
          <a:stretch>
            <a:fillRect/>
          </a:stretch>
        </p:blipFill>
        <p:spPr>
          <a:xfrm>
            <a:off x="10471337" y="1152983"/>
            <a:ext cx="1536325" cy="1030313"/>
          </a:xfrm>
          <a:prstGeom prst="rect">
            <a:avLst/>
          </a:prstGeom>
        </p:spPr>
      </p:pic>
      <p:pic>
        <p:nvPicPr>
          <p:cNvPr id="24" name="Рисунок 23">
            <a:extLst>
              <a:ext uri="{FF2B5EF4-FFF2-40B4-BE49-F238E27FC236}">
                <a16:creationId xmlns="" xmlns:a16="http://schemas.microsoft.com/office/drawing/2014/main" id="{FBFA75BF-7BA2-49C5-85FA-A5E21B786D90}"/>
              </a:ext>
            </a:extLst>
          </p:cNvPr>
          <p:cNvPicPr>
            <a:picLocks noChangeAspect="1"/>
          </p:cNvPicPr>
          <p:nvPr/>
        </p:nvPicPr>
        <p:blipFill rotWithShape="1">
          <a:blip r:embed="rId3">
            <a:extLst>
              <a:ext uri="{28A0092B-C50C-407E-A947-70E740481C1C}">
                <a14:useLocalDpi xmlns:a14="http://schemas.microsoft.com/office/drawing/2010/main" val="0"/>
              </a:ext>
            </a:extLst>
          </a:blip>
          <a:srcRect t="20666" r="8576"/>
          <a:stretch/>
        </p:blipFill>
        <p:spPr>
          <a:xfrm>
            <a:off x="0" y="3079750"/>
            <a:ext cx="3587750" cy="3778250"/>
          </a:xfrm>
          <a:prstGeom prst="rect">
            <a:avLst/>
          </a:prstGeom>
        </p:spPr>
      </p:pic>
      <p:pic>
        <p:nvPicPr>
          <p:cNvPr id="26" name="Рисунок 25">
            <a:extLst>
              <a:ext uri="{FF2B5EF4-FFF2-40B4-BE49-F238E27FC236}">
                <a16:creationId xmlns="" xmlns:a16="http://schemas.microsoft.com/office/drawing/2014/main" id="{2C393231-9115-4D68-AE94-C5C5EF9B3EA4}"/>
              </a:ext>
            </a:extLst>
          </p:cNvPr>
          <p:cNvPicPr>
            <a:picLocks noChangeAspect="1"/>
          </p:cNvPicPr>
          <p:nvPr/>
        </p:nvPicPr>
        <p:blipFill rotWithShape="1">
          <a:blip r:embed="rId4">
            <a:extLst>
              <a:ext uri="{28A0092B-C50C-407E-A947-70E740481C1C}">
                <a14:useLocalDpi xmlns:a14="http://schemas.microsoft.com/office/drawing/2010/main" val="0"/>
              </a:ext>
            </a:extLst>
          </a:blip>
          <a:srcRect l="21200" t="14577"/>
          <a:stretch/>
        </p:blipFill>
        <p:spPr>
          <a:xfrm>
            <a:off x="3587750" y="4124045"/>
            <a:ext cx="3752850" cy="2725737"/>
          </a:xfrm>
          <a:prstGeom prst="rect">
            <a:avLst/>
          </a:prstGeom>
        </p:spPr>
      </p:pic>
      <p:pic>
        <p:nvPicPr>
          <p:cNvPr id="28" name="Рисунок 27">
            <a:extLst>
              <a:ext uri="{FF2B5EF4-FFF2-40B4-BE49-F238E27FC236}">
                <a16:creationId xmlns="" xmlns:a16="http://schemas.microsoft.com/office/drawing/2014/main" id="{676FBE6A-CF6A-4B2B-A326-DC297640D316}"/>
              </a:ext>
            </a:extLst>
          </p:cNvPr>
          <p:cNvPicPr>
            <a:picLocks noChangeAspect="1"/>
          </p:cNvPicPr>
          <p:nvPr/>
        </p:nvPicPr>
        <p:blipFill rotWithShape="1">
          <a:blip r:embed="rId5">
            <a:extLst>
              <a:ext uri="{28A0092B-C50C-407E-A947-70E740481C1C}">
                <a14:useLocalDpi xmlns:a14="http://schemas.microsoft.com/office/drawing/2010/main" val="0"/>
              </a:ext>
            </a:extLst>
          </a:blip>
          <a:srcRect l="11333" t="14577"/>
          <a:stretch/>
        </p:blipFill>
        <p:spPr>
          <a:xfrm>
            <a:off x="3352800" y="2066132"/>
            <a:ext cx="3175418" cy="2049696"/>
          </a:xfrm>
          <a:prstGeom prst="rect">
            <a:avLst/>
          </a:prstGeom>
        </p:spPr>
      </p:pic>
      <p:pic>
        <p:nvPicPr>
          <p:cNvPr id="32" name="Рисунок 31">
            <a:extLst>
              <a:ext uri="{FF2B5EF4-FFF2-40B4-BE49-F238E27FC236}">
                <a16:creationId xmlns="" xmlns:a16="http://schemas.microsoft.com/office/drawing/2014/main" id="{13731847-F8EC-42C7-B3EA-43576820CA1B}"/>
              </a:ext>
            </a:extLst>
          </p:cNvPr>
          <p:cNvPicPr>
            <a:picLocks noChangeAspect="1"/>
          </p:cNvPicPr>
          <p:nvPr/>
        </p:nvPicPr>
        <p:blipFill rotWithShape="1">
          <a:blip r:embed="rId6">
            <a:extLst>
              <a:ext uri="{28A0092B-C50C-407E-A947-70E740481C1C}">
                <a14:useLocalDpi xmlns:a14="http://schemas.microsoft.com/office/drawing/2010/main" val="0"/>
              </a:ext>
            </a:extLst>
          </a:blip>
          <a:srcRect t="26363"/>
          <a:stretch/>
        </p:blipFill>
        <p:spPr>
          <a:xfrm>
            <a:off x="7340600" y="4349097"/>
            <a:ext cx="4851400" cy="2500685"/>
          </a:xfrm>
          <a:prstGeom prst="rect">
            <a:avLst/>
          </a:prstGeom>
        </p:spPr>
      </p:pic>
      <p:pic>
        <p:nvPicPr>
          <p:cNvPr id="38" name="Рисунок 37">
            <a:extLst>
              <a:ext uri="{FF2B5EF4-FFF2-40B4-BE49-F238E27FC236}">
                <a16:creationId xmlns="" xmlns:a16="http://schemas.microsoft.com/office/drawing/2014/main" id="{3FFB7C98-A655-40DC-AEDE-28588A943ED4}"/>
              </a:ext>
            </a:extLst>
          </p:cNvPr>
          <p:cNvPicPr>
            <a:picLocks noChangeAspect="1"/>
          </p:cNvPicPr>
          <p:nvPr/>
        </p:nvPicPr>
        <p:blipFill rotWithShape="1">
          <a:blip r:embed="rId7">
            <a:extLst>
              <a:ext uri="{28A0092B-C50C-407E-A947-70E740481C1C}">
                <a14:useLocalDpi xmlns:a14="http://schemas.microsoft.com/office/drawing/2010/main" val="0"/>
              </a:ext>
            </a:extLst>
          </a:blip>
          <a:srcRect l="12000" t="18014" r="12667"/>
          <a:stretch/>
        </p:blipFill>
        <p:spPr>
          <a:xfrm>
            <a:off x="6528218" y="1782935"/>
            <a:ext cx="3587750" cy="2616089"/>
          </a:xfrm>
          <a:prstGeom prst="rect">
            <a:avLst/>
          </a:prstGeom>
        </p:spPr>
      </p:pic>
    </p:spTree>
    <p:extLst>
      <p:ext uri="{BB962C8B-B14F-4D97-AF65-F5344CB8AC3E}">
        <p14:creationId xmlns:p14="http://schemas.microsoft.com/office/powerpoint/2010/main" val="4127399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BCC1963-BDC8-4683-BB0A-75C30D8B0AC5}"/>
              </a:ext>
            </a:extLst>
          </p:cNvPr>
          <p:cNvSpPr>
            <a:spLocks noGrp="1"/>
          </p:cNvSpPr>
          <p:nvPr>
            <p:ph type="title"/>
          </p:nvPr>
        </p:nvSpPr>
        <p:spPr>
          <a:xfrm>
            <a:off x="0" y="0"/>
            <a:ext cx="4025900"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Тарантул русский</a:t>
            </a:r>
          </a:p>
        </p:txBody>
      </p:sp>
      <p:sp>
        <p:nvSpPr>
          <p:cNvPr id="3" name="Объект 2">
            <a:extLst>
              <a:ext uri="{FF2B5EF4-FFF2-40B4-BE49-F238E27FC236}">
                <a16:creationId xmlns="" xmlns:a16="http://schemas.microsoft.com/office/drawing/2014/main" id="{81347937-5520-43CC-8D96-D8EE60CFE811}"/>
              </a:ext>
            </a:extLst>
          </p:cNvPr>
          <p:cNvSpPr>
            <a:spLocks noGrp="1"/>
          </p:cNvSpPr>
          <p:nvPr>
            <p:ph idx="1"/>
          </p:nvPr>
        </p:nvSpPr>
        <p:spPr>
          <a:xfrm>
            <a:off x="190500" y="808319"/>
            <a:ext cx="10007600" cy="1947581"/>
          </a:xfrm>
        </p:spPr>
        <p:txBody>
          <a:bodyPr>
            <a:normAutofit lnSpcReduction="10000"/>
          </a:bodyPr>
          <a:lstStyle/>
          <a:p>
            <a:r>
              <a:rPr lang="ru-RU" sz="1600" dirty="0">
                <a:latin typeface="Tahoma" panose="020B0604030504040204" pitchFamily="34" charset="0"/>
                <a:ea typeface="Tahoma" panose="020B0604030504040204" pitchFamily="34" charset="0"/>
                <a:cs typeface="Tahoma" panose="020B0604030504040204" pitchFamily="34" charset="0"/>
              </a:rPr>
              <a:t>Живёт в вертикальной норке до 0,5 м глубиной, выстланной паутиной. Предпочитает увлажнённую почву. Ядовит, его укус вызывает сильную боль и появление опухоли. Основную пищу составляют насекомые. Охотится ночью, выходя из норки, днём подкарауливает добычу у входа. Спаривание в конце лета. Зимуют молодые особи и копулировавшие самки. В начале лета самка в норке откладывает белый яйцевой кокон в форме круглой подушечки. Затем она прикрепляет его к паутинным бородавкам и поддерживает задними ногами, заботливо оберегая. Вышедшие из яиц пауки взбираются на спину матери и держатся там несколько дней.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E36A6061-50F9-4F3F-9D7E-799264A0BED5}"/>
              </a:ext>
            </a:extLst>
          </p:cNvPr>
          <p:cNvPicPr>
            <a:picLocks noChangeAspect="1"/>
          </p:cNvPicPr>
          <p:nvPr/>
        </p:nvPicPr>
        <p:blipFill>
          <a:blip r:embed="rId2"/>
          <a:stretch>
            <a:fillRect/>
          </a:stretch>
        </p:blipFill>
        <p:spPr>
          <a:xfrm>
            <a:off x="10320525" y="1152983"/>
            <a:ext cx="1536325" cy="1030313"/>
          </a:xfrm>
          <a:prstGeom prst="rect">
            <a:avLst/>
          </a:prstGeom>
        </p:spPr>
      </p:pic>
      <p:pic>
        <p:nvPicPr>
          <p:cNvPr id="6" name="Рисунок 5">
            <a:extLst>
              <a:ext uri="{FF2B5EF4-FFF2-40B4-BE49-F238E27FC236}">
                <a16:creationId xmlns="" xmlns:a16="http://schemas.microsoft.com/office/drawing/2014/main" id="{EE68FFBD-DDF3-43AE-AF1F-CED3A3F47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0" y="2603500"/>
            <a:ext cx="6350000" cy="4254500"/>
          </a:xfrm>
          <a:prstGeom prst="rect">
            <a:avLst/>
          </a:prstGeom>
        </p:spPr>
      </p:pic>
      <p:pic>
        <p:nvPicPr>
          <p:cNvPr id="8" name="Рисунок 7">
            <a:extLst>
              <a:ext uri="{FF2B5EF4-FFF2-40B4-BE49-F238E27FC236}">
                <a16:creationId xmlns="" xmlns:a16="http://schemas.microsoft.com/office/drawing/2014/main" id="{B57AD79C-1F2A-4296-BFCA-E1ED087BEDD7}"/>
              </a:ext>
            </a:extLst>
          </p:cNvPr>
          <p:cNvPicPr>
            <a:picLocks noChangeAspect="1"/>
          </p:cNvPicPr>
          <p:nvPr/>
        </p:nvPicPr>
        <p:blipFill rotWithShape="1">
          <a:blip r:embed="rId4">
            <a:extLst>
              <a:ext uri="{28A0092B-C50C-407E-A947-70E740481C1C}">
                <a14:useLocalDpi xmlns:a14="http://schemas.microsoft.com/office/drawing/2010/main" val="0"/>
              </a:ext>
            </a:extLst>
          </a:blip>
          <a:srcRect l="11616"/>
          <a:stretch/>
        </p:blipFill>
        <p:spPr>
          <a:xfrm>
            <a:off x="9313862" y="2903159"/>
            <a:ext cx="2878138" cy="3289300"/>
          </a:xfrm>
          <a:prstGeom prst="rect">
            <a:avLst/>
          </a:prstGeom>
        </p:spPr>
      </p:pic>
      <p:pic>
        <p:nvPicPr>
          <p:cNvPr id="22" name="Рисунок 21">
            <a:extLst>
              <a:ext uri="{FF2B5EF4-FFF2-40B4-BE49-F238E27FC236}">
                <a16:creationId xmlns="" xmlns:a16="http://schemas.microsoft.com/office/drawing/2014/main" id="{74FF7EBE-63AD-48D6-95AB-CF96AB36B711}"/>
              </a:ext>
            </a:extLst>
          </p:cNvPr>
          <p:cNvPicPr>
            <a:picLocks noChangeAspect="1"/>
          </p:cNvPicPr>
          <p:nvPr/>
        </p:nvPicPr>
        <p:blipFill rotWithShape="1">
          <a:blip r:embed="rId5">
            <a:extLst>
              <a:ext uri="{28A0092B-C50C-407E-A947-70E740481C1C}">
                <a14:useLocalDpi xmlns:a14="http://schemas.microsoft.com/office/drawing/2010/main" val="0"/>
              </a:ext>
            </a:extLst>
          </a:blip>
          <a:srcRect r="19333"/>
          <a:stretch/>
        </p:blipFill>
        <p:spPr>
          <a:xfrm>
            <a:off x="0" y="3949700"/>
            <a:ext cx="2890177" cy="2328862"/>
          </a:xfrm>
          <a:prstGeom prst="rect">
            <a:avLst/>
          </a:prstGeom>
        </p:spPr>
      </p:pic>
    </p:spTree>
    <p:extLst>
      <p:ext uri="{BB962C8B-B14F-4D97-AF65-F5344CB8AC3E}">
        <p14:creationId xmlns:p14="http://schemas.microsoft.com/office/powerpoint/2010/main" val="24623113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A396A3D-565A-4BD1-844E-7835ED8407D7}"/>
              </a:ext>
            </a:extLst>
          </p:cNvPr>
          <p:cNvSpPr>
            <a:spLocks noGrp="1"/>
          </p:cNvSpPr>
          <p:nvPr>
            <p:ph type="title"/>
          </p:nvPr>
        </p:nvSpPr>
        <p:spPr>
          <a:xfrm>
            <a:off x="0" y="8219"/>
            <a:ext cx="3100389" cy="6013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Усач ивовый</a:t>
            </a:r>
          </a:p>
        </p:txBody>
      </p:sp>
      <p:sp>
        <p:nvSpPr>
          <p:cNvPr id="3" name="Объект 2">
            <a:extLst>
              <a:ext uri="{FF2B5EF4-FFF2-40B4-BE49-F238E27FC236}">
                <a16:creationId xmlns="" xmlns:a16="http://schemas.microsoft.com/office/drawing/2014/main" id="{236B7FFC-4632-48EE-A6B8-71F429CEC00F}"/>
              </a:ext>
            </a:extLst>
          </p:cNvPr>
          <p:cNvSpPr>
            <a:spLocks noGrp="1"/>
          </p:cNvSpPr>
          <p:nvPr>
            <p:ph idx="1"/>
          </p:nvPr>
        </p:nvSpPr>
        <p:spPr>
          <a:xfrm>
            <a:off x="709612" y="1081698"/>
            <a:ext cx="8946541" cy="11728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В стволах и корнях ослабленных деревьев - ива, тополь, реже ольха. Заселяет нижние части стволов живых деревьев. Личинки развиваются под корой и в древесине. Ходы неправильные, Пересекают древесину в разных направлениях.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4" name="Рисунок 3">
            <a:extLst>
              <a:ext uri="{FF2B5EF4-FFF2-40B4-BE49-F238E27FC236}">
                <a16:creationId xmlns="" xmlns:a16="http://schemas.microsoft.com/office/drawing/2014/main" id="{7CC6B5E5-CF1C-4498-87C6-532A5C008841}"/>
              </a:ext>
            </a:extLst>
          </p:cNvPr>
          <p:cNvPicPr>
            <a:picLocks noChangeAspect="1"/>
          </p:cNvPicPr>
          <p:nvPr/>
        </p:nvPicPr>
        <p:blipFill>
          <a:blip r:embed="rId2"/>
          <a:stretch>
            <a:fillRect/>
          </a:stretch>
        </p:blipFill>
        <p:spPr>
          <a:xfrm>
            <a:off x="10320525" y="1152983"/>
            <a:ext cx="1536325" cy="1030313"/>
          </a:xfrm>
          <a:prstGeom prst="rect">
            <a:avLst/>
          </a:prstGeom>
        </p:spPr>
      </p:pic>
      <p:pic>
        <p:nvPicPr>
          <p:cNvPr id="6" name="Рисунок 5">
            <a:extLst>
              <a:ext uri="{FF2B5EF4-FFF2-40B4-BE49-F238E27FC236}">
                <a16:creationId xmlns="" xmlns:a16="http://schemas.microsoft.com/office/drawing/2014/main" id="{0057D402-804C-4F69-996E-CABD71F83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3467100"/>
            <a:ext cx="4762500" cy="3390900"/>
          </a:xfrm>
          <a:prstGeom prst="rect">
            <a:avLst/>
          </a:prstGeom>
        </p:spPr>
      </p:pic>
      <p:pic>
        <p:nvPicPr>
          <p:cNvPr id="8" name="Рисунок 7">
            <a:extLst>
              <a:ext uri="{FF2B5EF4-FFF2-40B4-BE49-F238E27FC236}">
                <a16:creationId xmlns="" xmlns:a16="http://schemas.microsoft.com/office/drawing/2014/main" id="{D45165FD-0399-46D8-B7A7-EED1E9050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850" y="2211564"/>
            <a:ext cx="4762500" cy="3190875"/>
          </a:xfrm>
          <a:prstGeom prst="rect">
            <a:avLst/>
          </a:prstGeom>
        </p:spPr>
      </p:pic>
      <p:pic>
        <p:nvPicPr>
          <p:cNvPr id="12" name="Рисунок 11">
            <a:extLst>
              <a:ext uri="{FF2B5EF4-FFF2-40B4-BE49-F238E27FC236}">
                <a16:creationId xmlns="" xmlns:a16="http://schemas.microsoft.com/office/drawing/2014/main" id="{5539D86B-952C-4488-BC52-C26AA13F1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8906"/>
            <a:ext cx="4762500" cy="3190875"/>
          </a:xfrm>
          <a:prstGeom prst="rect">
            <a:avLst/>
          </a:prstGeom>
        </p:spPr>
      </p:pic>
    </p:spTree>
    <p:extLst>
      <p:ext uri="{BB962C8B-B14F-4D97-AF65-F5344CB8AC3E}">
        <p14:creationId xmlns:p14="http://schemas.microsoft.com/office/powerpoint/2010/main" val="27829484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02B2A4A-F0A4-49F5-993B-24EAF465B834}"/>
              </a:ext>
            </a:extLst>
          </p:cNvPr>
          <p:cNvSpPr>
            <a:spLocks noGrp="1"/>
          </p:cNvSpPr>
          <p:nvPr>
            <p:ph type="title"/>
          </p:nvPr>
        </p:nvSpPr>
        <p:spPr>
          <a:xfrm>
            <a:off x="0" y="0"/>
            <a:ext cx="6567489" cy="664882"/>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Хрущ мраморный (июльский)</a:t>
            </a:r>
          </a:p>
        </p:txBody>
      </p:sp>
      <p:sp>
        <p:nvSpPr>
          <p:cNvPr id="3" name="Объект 2">
            <a:extLst>
              <a:ext uri="{FF2B5EF4-FFF2-40B4-BE49-F238E27FC236}">
                <a16:creationId xmlns="" xmlns:a16="http://schemas.microsoft.com/office/drawing/2014/main" id="{5F0E2A82-DBB3-4DBD-8A53-108ECA89F8B0}"/>
              </a:ext>
            </a:extLst>
          </p:cNvPr>
          <p:cNvSpPr>
            <a:spLocks noGrp="1"/>
          </p:cNvSpPr>
          <p:nvPr>
            <p:ph idx="1"/>
          </p:nvPr>
        </p:nvSpPr>
        <p:spPr>
          <a:xfrm>
            <a:off x="88900" y="810413"/>
            <a:ext cx="10049853" cy="3115982"/>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 своем распространении жуки могут встретиться в разных типах лесных насаждений, но обязательно в редколесье на песчаных или супесчаных почвах, достаточно хорошо прогреваемых. Активный лет жука наблюдается лишь в июле в вечерние часы в теплых восходящих потоках воздуха. В период спаривания имаго питается мало. В отдельные годы местами в северных окраинах его ареала наблюдалось поедание жуком сосновой хвои. Яйца откладываются в течение июля в почву редколесья. За сезон самка кладет около 40 яиц. Из яиц без периода покоя сразу же </a:t>
            </a:r>
            <a:r>
              <a:rPr lang="ru-RU" sz="1600" dirty="0" err="1">
                <a:latin typeface="Tahoma" panose="020B0604030504040204" pitchFamily="34" charset="0"/>
                <a:ea typeface="Tahoma" panose="020B0604030504040204" pitchFamily="34" charset="0"/>
                <a:cs typeface="Tahoma" panose="020B0604030504040204" pitchFamily="34" charset="0"/>
              </a:rPr>
              <a:t>отрождаются</a:t>
            </a:r>
            <a:r>
              <a:rPr lang="ru-RU" sz="1600" dirty="0">
                <a:latin typeface="Tahoma" panose="020B0604030504040204" pitchFamily="34" charset="0"/>
                <a:ea typeface="Tahoma" panose="020B0604030504040204" pitchFamily="34" charset="0"/>
                <a:cs typeface="Tahoma" panose="020B0604030504040204" pitchFamily="34" charset="0"/>
              </a:rPr>
              <a:t> личинки. Личинки не имеют пищевых предпочтений, питаются корнями различных растений, употребляя в пищу также старые отмершие корешки. Тем самым они не наносят ощутимого повреждения растениям. Развитие личинки длится три сезона. После третей зимовки в мае личинки окукливаются, в июле появляется новая генерация жука.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3">
            <a:extLst>
              <a:ext uri="{FF2B5EF4-FFF2-40B4-BE49-F238E27FC236}">
                <a16:creationId xmlns="" xmlns:a16="http://schemas.microsoft.com/office/drawing/2014/main" id="{51EA234D-180D-4725-86CC-957CDF43E25B}"/>
              </a:ext>
            </a:extLst>
          </p:cNvPr>
          <p:cNvPicPr>
            <a:picLocks noChangeAspect="1"/>
          </p:cNvPicPr>
          <p:nvPr/>
        </p:nvPicPr>
        <p:blipFill>
          <a:blip r:embed="rId2"/>
          <a:stretch>
            <a:fillRect/>
          </a:stretch>
        </p:blipFill>
        <p:spPr>
          <a:xfrm>
            <a:off x="10320525" y="1338091"/>
            <a:ext cx="1536325" cy="1030313"/>
          </a:xfrm>
          <a:prstGeom prst="rect">
            <a:avLst/>
          </a:prstGeom>
        </p:spPr>
      </p:pic>
      <p:pic>
        <p:nvPicPr>
          <p:cNvPr id="6" name="Рисунок 5">
            <a:extLst>
              <a:ext uri="{FF2B5EF4-FFF2-40B4-BE49-F238E27FC236}">
                <a16:creationId xmlns="" xmlns:a16="http://schemas.microsoft.com/office/drawing/2014/main" id="{5C09B9F0-089F-4993-85A7-A3163302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50" y="3348037"/>
            <a:ext cx="5238750" cy="3509963"/>
          </a:xfrm>
          <a:prstGeom prst="rect">
            <a:avLst/>
          </a:prstGeom>
        </p:spPr>
      </p:pic>
    </p:spTree>
    <p:extLst>
      <p:ext uri="{BB962C8B-B14F-4D97-AF65-F5344CB8AC3E}">
        <p14:creationId xmlns:p14="http://schemas.microsoft.com/office/powerpoint/2010/main" val="3881085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FAA861E-8E07-4E71-A8B6-965A4F310232}"/>
              </a:ext>
            </a:extLst>
          </p:cNvPr>
          <p:cNvSpPr>
            <a:spLocks noGrp="1"/>
          </p:cNvSpPr>
          <p:nvPr>
            <p:ph type="title"/>
          </p:nvPr>
        </p:nvSpPr>
        <p:spPr>
          <a:xfrm>
            <a:off x="0" y="0"/>
            <a:ext cx="3862389" cy="700265"/>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Шмель </a:t>
            </a:r>
            <a:r>
              <a:rPr lang="ru-RU" sz="3200" b="1" i="1" dirty="0" err="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праторум</a:t>
            </a:r>
            <a:endPar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 name="Объект 2">
            <a:extLst>
              <a:ext uri="{FF2B5EF4-FFF2-40B4-BE49-F238E27FC236}">
                <a16:creationId xmlns="" xmlns:a16="http://schemas.microsoft.com/office/drawing/2014/main" id="{B966F394-3873-4273-B457-E0CB82EFD988}"/>
              </a:ext>
            </a:extLst>
          </p:cNvPr>
          <p:cNvSpPr>
            <a:spLocks noGrp="1"/>
          </p:cNvSpPr>
          <p:nvPr>
            <p:ph idx="1"/>
          </p:nvPr>
        </p:nvSpPr>
        <p:spPr>
          <a:xfrm>
            <a:off x="862012" y="1030898"/>
            <a:ext cx="8946541" cy="1274482"/>
          </a:xfrm>
        </p:spPr>
        <p:txBody>
          <a:bodyPr/>
          <a:lstStyle/>
          <a:p>
            <a:r>
              <a:rPr lang="ru-RU" sz="1600" dirty="0">
                <a:latin typeface="Tahoma" panose="020B0604030504040204" pitchFamily="34" charset="0"/>
                <a:ea typeface="Tahoma" panose="020B0604030504040204" pitchFamily="34" charset="0"/>
                <a:cs typeface="Tahoma" panose="020B0604030504040204" pitchFamily="34" charset="0"/>
              </a:rPr>
              <a:t>Обитатель темно-хвойных лесов. Экология вида мало изучена. Зимуют оплодотворенные самки. Жизненный цикл как и у других шмелей. Ценный опылитель растений. Хозяйственного значения не имеет из-за низкой численности.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dirty="0"/>
          </a:p>
        </p:txBody>
      </p:sp>
      <p:pic>
        <p:nvPicPr>
          <p:cNvPr id="8" name="Рисунок 7">
            <a:extLst>
              <a:ext uri="{FF2B5EF4-FFF2-40B4-BE49-F238E27FC236}">
                <a16:creationId xmlns="" xmlns:a16="http://schemas.microsoft.com/office/drawing/2014/main" id="{9941F42E-A38C-4A3E-9EFC-3B1E868F04AE}"/>
              </a:ext>
            </a:extLst>
          </p:cNvPr>
          <p:cNvPicPr>
            <a:picLocks noChangeAspect="1"/>
          </p:cNvPicPr>
          <p:nvPr/>
        </p:nvPicPr>
        <p:blipFill>
          <a:blip r:embed="rId2"/>
          <a:stretch>
            <a:fillRect/>
          </a:stretch>
        </p:blipFill>
        <p:spPr>
          <a:xfrm>
            <a:off x="10191937" y="1152983"/>
            <a:ext cx="1536325" cy="1030313"/>
          </a:xfrm>
          <a:prstGeom prst="rect">
            <a:avLst/>
          </a:prstGeom>
        </p:spPr>
      </p:pic>
      <p:pic>
        <p:nvPicPr>
          <p:cNvPr id="14" name="Рисунок 13">
            <a:extLst>
              <a:ext uri="{FF2B5EF4-FFF2-40B4-BE49-F238E27FC236}">
                <a16:creationId xmlns="" xmlns:a16="http://schemas.microsoft.com/office/drawing/2014/main" id="{04A55774-E5C5-47E1-81FB-5F082B352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9105"/>
            <a:ext cx="6908800" cy="4628896"/>
          </a:xfrm>
          <a:prstGeom prst="rect">
            <a:avLst/>
          </a:prstGeom>
        </p:spPr>
      </p:pic>
      <p:pic>
        <p:nvPicPr>
          <p:cNvPr id="16" name="Рисунок 15">
            <a:extLst>
              <a:ext uri="{FF2B5EF4-FFF2-40B4-BE49-F238E27FC236}">
                <a16:creationId xmlns="" xmlns:a16="http://schemas.microsoft.com/office/drawing/2014/main" id="{8BE398EF-BBA5-40B3-AB40-A1FBC7108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00" y="2297400"/>
            <a:ext cx="3657600" cy="4560599"/>
          </a:xfrm>
          <a:prstGeom prst="rect">
            <a:avLst/>
          </a:prstGeom>
        </p:spPr>
      </p:pic>
    </p:spTree>
    <p:extLst>
      <p:ext uri="{BB962C8B-B14F-4D97-AF65-F5344CB8AC3E}">
        <p14:creationId xmlns:p14="http://schemas.microsoft.com/office/powerpoint/2010/main" val="3821204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5A17CA72-ADAF-47EB-8B72-54EDD656310A}" type="slidenum">
              <a:rPr lang="ru-RU" smtClean="0">
                <a:solidFill>
                  <a:prstClr val="black">
                    <a:tint val="75000"/>
                  </a:prstClr>
                </a:solidFill>
              </a:rPr>
              <a:pPr/>
              <a:t>58</a:t>
            </a:fld>
            <a:endParaRPr lang="ru-RU">
              <a:solidFill>
                <a:prstClr val="black">
                  <a:tint val="75000"/>
                </a:prstClr>
              </a:solidFill>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09645"/>
            <a:ext cx="12192000" cy="1059551"/>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5154" y="5725421"/>
            <a:ext cx="1937657"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00445" y="147753"/>
            <a:ext cx="11547565" cy="2523768"/>
          </a:xfrm>
          <a:prstGeom prst="rect">
            <a:avLst/>
          </a:prstGeom>
        </p:spPr>
        <p:txBody>
          <a:bodyPr wrap="square">
            <a:spAutoFit/>
          </a:bodyPr>
          <a:lstStyle/>
          <a:p>
            <a:pPr>
              <a:spcAft>
                <a:spcPts val="0"/>
              </a:spcAft>
            </a:pPr>
            <a:r>
              <a:rPr lang="ru-RU" sz="2000" dirty="0">
                <a:latin typeface="Tahoma" panose="020B0604030504040204" pitchFamily="34" charset="0"/>
                <a:ea typeface="Tahoma" panose="020B0604030504040204" pitchFamily="34" charset="0"/>
                <a:cs typeface="Tahoma" panose="020B0604030504040204" pitchFamily="34" charset="0"/>
              </a:rPr>
              <a:t>Почтовый и юридический адрес: 423603, Россия, Республика Татарстан, </a:t>
            </a:r>
            <a:r>
              <a:rPr lang="ru-RU" sz="2000" dirty="0" err="1">
                <a:latin typeface="Tahoma" panose="020B0604030504040204" pitchFamily="34" charset="0"/>
                <a:ea typeface="Tahoma" panose="020B0604030504040204" pitchFamily="34" charset="0"/>
                <a:cs typeface="Tahoma" panose="020B0604030504040204" pitchFamily="34" charset="0"/>
              </a:rPr>
              <a:t>Елабужский</a:t>
            </a:r>
            <a:r>
              <a:rPr lang="ru-RU" sz="2000" dirty="0">
                <a:latin typeface="Tahoma" panose="020B0604030504040204" pitchFamily="34" charset="0"/>
                <a:ea typeface="Tahoma" panose="020B0604030504040204" pitchFamily="34" charset="0"/>
                <a:cs typeface="Tahoma" panose="020B0604030504040204" pitchFamily="34" charset="0"/>
              </a:rPr>
              <a:t> район, Танаевский лес, квартал 109,  ОПС -3, а/я 241</a:t>
            </a:r>
          </a:p>
          <a:p>
            <a:pPr>
              <a:spcAft>
                <a:spcPts val="0"/>
              </a:spcAft>
            </a:pPr>
            <a:r>
              <a:rPr lang="ru-RU" sz="2000" dirty="0">
                <a:latin typeface="Tahoma" panose="020B0604030504040204" pitchFamily="34" charset="0"/>
                <a:ea typeface="Tahoma" panose="020B0604030504040204" pitchFamily="34" charset="0"/>
                <a:cs typeface="Tahoma" panose="020B0604030504040204" pitchFamily="34" charset="0"/>
              </a:rPr>
              <a:t>Адрес электронной почты: </a:t>
            </a:r>
            <a:r>
              <a:rPr lang="en-US" sz="2000" u="sng"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4"/>
              </a:rPr>
              <a:t>nkama</a:t>
            </a:r>
            <a:r>
              <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4"/>
              </a:rPr>
              <a:t>@</a:t>
            </a:r>
            <a:r>
              <a:rPr lang="en-US"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4"/>
              </a:rPr>
              <a:t>mail</a:t>
            </a:r>
            <a:r>
              <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4"/>
              </a:rPr>
              <a:t>.</a:t>
            </a:r>
            <a:r>
              <a:rPr lang="en-US" sz="2000" u="sng"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4"/>
              </a:rPr>
              <a:t>ru</a:t>
            </a:r>
            <a:endParaRPr lang="ru-RU" sz="2000"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ru-RU" sz="2000" dirty="0">
                <a:latin typeface="Tahoma" panose="020B0604030504040204" pitchFamily="34" charset="0"/>
                <a:ea typeface="Tahoma" panose="020B0604030504040204" pitchFamily="34" charset="0"/>
                <a:cs typeface="Tahoma" panose="020B0604030504040204" pitchFamily="34" charset="0"/>
              </a:rPr>
              <a:t>Номер факса: 8-(85557)2-71-52</a:t>
            </a:r>
          </a:p>
          <a:p>
            <a:pPr>
              <a:spcAft>
                <a:spcPts val="0"/>
              </a:spcAft>
            </a:pPr>
            <a:r>
              <a:rPr lang="ru-RU" sz="2000" dirty="0">
                <a:latin typeface="Tahoma" panose="020B0604030504040204" pitchFamily="34" charset="0"/>
                <a:ea typeface="Tahoma" panose="020B0604030504040204" pitchFamily="34" charset="0"/>
                <a:cs typeface="Tahoma" panose="020B0604030504040204" pitchFamily="34" charset="0"/>
              </a:rPr>
              <a:t>Адрес официального </a:t>
            </a:r>
            <a:r>
              <a:rPr lang="en-US" sz="2000" dirty="0">
                <a:latin typeface="Tahoma" panose="020B0604030504040204" pitchFamily="34" charset="0"/>
                <a:ea typeface="Tahoma" panose="020B0604030504040204" pitchFamily="34" charset="0"/>
                <a:cs typeface="Tahoma" panose="020B0604030504040204" pitchFamily="34" charset="0"/>
              </a:rPr>
              <a:t>Web</a:t>
            </a:r>
            <a:r>
              <a:rPr lang="ru-RU" sz="2000" dirty="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c</a:t>
            </a:r>
            <a:r>
              <a:rPr lang="ru-RU" sz="2000" dirty="0" err="1">
                <a:latin typeface="Tahoma" panose="020B0604030504040204" pitchFamily="34" charset="0"/>
                <a:ea typeface="Tahoma" panose="020B0604030504040204" pitchFamily="34" charset="0"/>
                <a:cs typeface="Tahoma" panose="020B0604030504040204" pitchFamily="34" charset="0"/>
              </a:rPr>
              <a:t>айта</a:t>
            </a:r>
            <a:r>
              <a:rPr lang="ru-RU" sz="2000" dirty="0">
                <a:latin typeface="Tahoma" panose="020B0604030504040204" pitchFamily="34" charset="0"/>
                <a:ea typeface="Tahoma" panose="020B0604030504040204" pitchFamily="34" charset="0"/>
                <a:cs typeface="Tahoma" panose="020B0604030504040204" pitchFamily="34" charset="0"/>
              </a:rPr>
              <a:t> национального парка: </a:t>
            </a:r>
            <a:r>
              <a:rPr lang="en-US"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5"/>
              </a:rPr>
              <a:t>www</a:t>
            </a:r>
            <a:r>
              <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5"/>
              </a:rPr>
              <a:t>.</a:t>
            </a:r>
            <a:r>
              <a:rPr lang="en-US" sz="2000" u="sng"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5"/>
              </a:rPr>
              <a:t>nkama</a:t>
            </a:r>
            <a:r>
              <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5"/>
              </a:rPr>
              <a:t>-</a:t>
            </a:r>
            <a:r>
              <a:rPr lang="en-US"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5"/>
              </a:rPr>
              <a:t>park</a:t>
            </a:r>
            <a:r>
              <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5"/>
              </a:rPr>
              <a:t>.</a:t>
            </a:r>
            <a:r>
              <a:rPr lang="en-US" sz="2000" u="sng"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5"/>
              </a:rPr>
              <a:t>ru</a:t>
            </a:r>
            <a:endParaRPr lang="ru-RU" sz="2000" u="sng"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a:spcAft>
                <a:spcPts val="0"/>
              </a:spcAft>
            </a:pPr>
            <a:endParaRPr lang="ru-RU" sz="2000" dirty="0">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ru-RU" sz="2000" dirty="0">
                <a:latin typeface="Tahoma" panose="020B0604030504040204" pitchFamily="34" charset="0"/>
                <a:ea typeface="Tahoma" panose="020B0604030504040204" pitchFamily="34" charset="0"/>
                <a:cs typeface="Tahoma" panose="020B0604030504040204" pitchFamily="34" charset="0"/>
              </a:rPr>
              <a:t>Директор национального парка:   Имамов Айрат </a:t>
            </a:r>
            <a:r>
              <a:rPr lang="ru-RU" sz="2000" dirty="0" err="1">
                <a:latin typeface="Tahoma" panose="020B0604030504040204" pitchFamily="34" charset="0"/>
                <a:ea typeface="Tahoma" panose="020B0604030504040204" pitchFamily="34" charset="0"/>
                <a:cs typeface="Tahoma" panose="020B0604030504040204" pitchFamily="34" charset="0"/>
              </a:rPr>
              <a:t>Гаптрауфович</a:t>
            </a:r>
            <a:r>
              <a:rPr lang="ru-RU" sz="2000" dirty="0">
                <a:latin typeface="Tahoma" panose="020B0604030504040204" pitchFamily="34" charset="0"/>
                <a:ea typeface="Tahoma" panose="020B0604030504040204" pitchFamily="34" charset="0"/>
                <a:cs typeface="Tahoma" panose="020B0604030504040204" pitchFamily="34" charset="0"/>
              </a:rPr>
              <a:t>  </a:t>
            </a:r>
          </a:p>
          <a:p>
            <a:pPr>
              <a:spcAft>
                <a:spcPts val="0"/>
              </a:spcAft>
            </a:pPr>
            <a:r>
              <a:rPr lang="ru-RU"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269512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38">
        <p15:prstTrans prst="pageCurlDouble"/>
      </p:transition>
    </mc:Choice>
    <mc:Fallback xmlns="">
      <p:transition spd="slow" advTm="403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184ACB2A-5F1C-4AA3-A46F-4D85E84368AC}"/>
              </a:ext>
            </a:extLst>
          </p:cNvPr>
          <p:cNvSpPr>
            <a:spLocks noGrp="1"/>
          </p:cNvSpPr>
          <p:nvPr>
            <p:ph type="title"/>
          </p:nvPr>
        </p:nvSpPr>
        <p:spPr>
          <a:xfrm>
            <a:off x="1156750" y="2495274"/>
            <a:ext cx="9404723" cy="1400530"/>
          </a:xfrm>
        </p:spPr>
        <p:txBody>
          <a:bodyPr/>
          <a:lstStyle/>
          <a:p>
            <a:pPr algn="ctr"/>
            <a:r>
              <a:rPr lang="ru-RU" sz="60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Млекопитающие</a:t>
            </a:r>
          </a:p>
        </p:txBody>
      </p:sp>
      <p:pic>
        <p:nvPicPr>
          <p:cNvPr id="6" name="Рисунок 5">
            <a:extLst>
              <a:ext uri="{FF2B5EF4-FFF2-40B4-BE49-F238E27FC236}">
                <a16:creationId xmlns="" xmlns:a16="http://schemas.microsoft.com/office/drawing/2014/main" id="{B7E44CE7-3F86-4DD5-92AD-62A1937560E2}"/>
              </a:ext>
            </a:extLst>
          </p:cNvPr>
          <p:cNvPicPr>
            <a:picLocks noChangeAspect="1"/>
          </p:cNvPicPr>
          <p:nvPr/>
        </p:nvPicPr>
        <p:blipFill>
          <a:blip r:embed="rId2"/>
          <a:stretch>
            <a:fillRect/>
          </a:stretch>
        </p:blipFill>
        <p:spPr>
          <a:xfrm>
            <a:off x="10273184" y="1501540"/>
            <a:ext cx="1524132" cy="993734"/>
          </a:xfrm>
          <a:prstGeom prst="rect">
            <a:avLst/>
          </a:prstGeom>
        </p:spPr>
      </p:pic>
    </p:spTree>
    <p:extLst>
      <p:ext uri="{BB962C8B-B14F-4D97-AF65-F5344CB8AC3E}">
        <p14:creationId xmlns:p14="http://schemas.microsoft.com/office/powerpoint/2010/main" val="2430162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 xmlns:a16="http://schemas.microsoft.com/office/drawing/2014/main" id="{C765A322-8190-4FDD-AF01-8D94161A0466}"/>
              </a:ext>
            </a:extLst>
          </p:cNvPr>
          <p:cNvSpPr>
            <a:spLocks noGrp="1"/>
          </p:cNvSpPr>
          <p:nvPr>
            <p:ph type="title"/>
          </p:nvPr>
        </p:nvSpPr>
        <p:spPr>
          <a:xfrm>
            <a:off x="0" y="0"/>
            <a:ext cx="3332122" cy="843148"/>
          </a:xfrm>
        </p:spPr>
        <p:txBody>
          <a:bodyPr/>
          <a:lstStyle/>
          <a:p>
            <a:pPr algn="ctr"/>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Горностай</a:t>
            </a:r>
          </a:p>
        </p:txBody>
      </p:sp>
      <p:sp>
        <p:nvSpPr>
          <p:cNvPr id="4" name="Объект 3">
            <a:extLst>
              <a:ext uri="{FF2B5EF4-FFF2-40B4-BE49-F238E27FC236}">
                <a16:creationId xmlns="" xmlns:a16="http://schemas.microsoft.com/office/drawing/2014/main" id="{FD042A80-CDF1-42AC-B5FE-1040CCFE46C8}"/>
              </a:ext>
            </a:extLst>
          </p:cNvPr>
          <p:cNvSpPr>
            <a:spLocks noGrp="1"/>
          </p:cNvSpPr>
          <p:nvPr>
            <p:ph idx="1"/>
          </p:nvPr>
        </p:nvSpPr>
        <p:spPr>
          <a:xfrm>
            <a:off x="165162" y="973777"/>
            <a:ext cx="3433062" cy="1721923"/>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Хищное млекопитающие из семейства куньих. Единичные встречи данного зверька на пойменных лугах. Редок.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(II </a:t>
            </a:r>
            <a:r>
              <a:rPr lang="ru-RU" sz="1600" dirty="0">
                <a:latin typeface="Tahoma" panose="020B0604030504040204" pitchFamily="34" charset="0"/>
                <a:ea typeface="Tahoma" panose="020B0604030504040204" pitchFamily="34" charset="0"/>
                <a:cs typeface="Tahoma" panose="020B0604030504040204" pitchFamily="34" charset="0"/>
              </a:rPr>
              <a:t>категория)</a:t>
            </a:r>
          </a:p>
        </p:txBody>
      </p:sp>
      <p:pic>
        <p:nvPicPr>
          <p:cNvPr id="6" name="Рисунок 5">
            <a:extLst>
              <a:ext uri="{FF2B5EF4-FFF2-40B4-BE49-F238E27FC236}">
                <a16:creationId xmlns="" xmlns:a16="http://schemas.microsoft.com/office/drawing/2014/main" id="{CE9D8E56-34E0-405F-9211-5A8C9D51C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052" y="2245822"/>
            <a:ext cx="6588826" cy="4612178"/>
          </a:xfrm>
          <a:prstGeom prst="rect">
            <a:avLst/>
          </a:prstGeom>
        </p:spPr>
      </p:pic>
      <p:pic>
        <p:nvPicPr>
          <p:cNvPr id="7" name="Рисунок 6">
            <a:extLst>
              <a:ext uri="{FF2B5EF4-FFF2-40B4-BE49-F238E27FC236}">
                <a16:creationId xmlns="" xmlns:a16="http://schemas.microsoft.com/office/drawing/2014/main" id="{C3B089DB-8968-46EB-89D8-2F99923EE610}"/>
              </a:ext>
            </a:extLst>
          </p:cNvPr>
          <p:cNvPicPr>
            <a:picLocks noChangeAspect="1"/>
          </p:cNvPicPr>
          <p:nvPr/>
        </p:nvPicPr>
        <p:blipFill>
          <a:blip r:embed="rId3"/>
          <a:stretch>
            <a:fillRect/>
          </a:stretch>
        </p:blipFill>
        <p:spPr>
          <a:xfrm>
            <a:off x="10502706" y="1337871"/>
            <a:ext cx="1524132" cy="993734"/>
          </a:xfrm>
          <a:prstGeom prst="rect">
            <a:avLst/>
          </a:prstGeom>
        </p:spPr>
      </p:pic>
    </p:spTree>
    <p:extLst>
      <p:ext uri="{BB962C8B-B14F-4D97-AF65-F5344CB8AC3E}">
        <p14:creationId xmlns:p14="http://schemas.microsoft.com/office/powerpoint/2010/main" val="3358129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9A3D620-7837-4F65-A3DF-984B70700F18}"/>
              </a:ext>
            </a:extLst>
          </p:cNvPr>
          <p:cNvSpPr>
            <a:spLocks noGrp="1"/>
          </p:cNvSpPr>
          <p:nvPr>
            <p:ph type="title"/>
          </p:nvPr>
        </p:nvSpPr>
        <p:spPr>
          <a:xfrm>
            <a:off x="1" y="0"/>
            <a:ext cx="3942608" cy="890649"/>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Водяная ночница</a:t>
            </a:r>
          </a:p>
        </p:txBody>
      </p:sp>
      <p:sp>
        <p:nvSpPr>
          <p:cNvPr id="3" name="Объект 2">
            <a:extLst>
              <a:ext uri="{FF2B5EF4-FFF2-40B4-BE49-F238E27FC236}">
                <a16:creationId xmlns="" xmlns:a16="http://schemas.microsoft.com/office/drawing/2014/main" id="{769A1F89-3307-4491-B9DE-BA6A128ACCE1}"/>
              </a:ext>
            </a:extLst>
          </p:cNvPr>
          <p:cNvSpPr>
            <a:spLocks noGrp="1"/>
          </p:cNvSpPr>
          <p:nvPr>
            <p:ph idx="1"/>
          </p:nvPr>
        </p:nvSpPr>
        <p:spPr>
          <a:xfrm>
            <a:off x="3274452" y="1133750"/>
            <a:ext cx="4992688" cy="2502106"/>
          </a:xfrm>
        </p:spPr>
        <p:txBody>
          <a:bodyPr>
            <a:normAutofit/>
          </a:bodyPr>
          <a:lstStyle/>
          <a:p>
            <a:r>
              <a:rPr lang="ru-RU" sz="1600" dirty="0">
                <a:latin typeface="Tahoma" panose="020B0604030504040204" pitchFamily="34" charset="0"/>
                <a:ea typeface="Tahoma" panose="020B0604030504040204" pitchFamily="34" charset="0"/>
                <a:cs typeface="Tahoma" panose="020B0604030504040204" pitchFamily="34" charset="0"/>
              </a:rPr>
              <a:t>Вид евразийских летучих мышей из семейства </a:t>
            </a:r>
            <a:r>
              <a:rPr lang="ru-RU" sz="1600" dirty="0" err="1">
                <a:latin typeface="Tahoma" panose="020B0604030504040204" pitchFamily="34" charset="0"/>
                <a:ea typeface="Tahoma" panose="020B0604030504040204" pitchFamily="34" charset="0"/>
                <a:cs typeface="Tahoma" panose="020B0604030504040204" pitchFamily="34" charset="0"/>
              </a:rPr>
              <a:t>гладконосые</a:t>
            </a:r>
            <a:r>
              <a:rPr lang="ru-RU" sz="1600" dirty="0">
                <a:latin typeface="Tahoma" panose="020B0604030504040204" pitchFamily="34" charset="0"/>
                <a:ea typeface="Tahoma" panose="020B0604030504040204" pitchFamily="34" charset="0"/>
                <a:cs typeface="Tahoma" panose="020B0604030504040204" pitchFamily="34" charset="0"/>
              </a:rPr>
              <a:t> летучие мыши. Ведет ночной образ жизни и предпочитает селится около водоёмов. Ловит ночных насекомых непосредственно над водой – в 5-20 см от её поверхности. Активна сразу после захода солнца. Днем прячется в дуплах деревьев, скворечниках. Обычна. Вид включен в Красную книгу РТ</a:t>
            </a:r>
            <a:r>
              <a:rPr lang="en-US" sz="1600" dirty="0">
                <a:latin typeface="Tahoma" panose="020B0604030504040204" pitchFamily="34" charset="0"/>
                <a:ea typeface="Tahoma" panose="020B0604030504040204" pitchFamily="34" charset="0"/>
                <a:cs typeface="Tahoma" panose="020B0604030504040204" pitchFamily="34" charset="0"/>
              </a:rPr>
              <a:t> (III</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r>
              <a:rPr lang="ru-RU" sz="1600" dirty="0" smtClean="0">
                <a:latin typeface="Tahoma" panose="020B0604030504040204" pitchFamily="34" charset="0"/>
                <a:ea typeface="Tahoma" panose="020B0604030504040204" pitchFamily="34" charset="0"/>
                <a:cs typeface="Tahoma" panose="020B0604030504040204" pitchFamily="34" charset="0"/>
              </a:rPr>
              <a:t>)</a:t>
            </a:r>
            <a:endParaRPr lang="ru-RU"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Рисунок 4">
            <a:extLst>
              <a:ext uri="{FF2B5EF4-FFF2-40B4-BE49-F238E27FC236}">
                <a16:creationId xmlns="" xmlns:a16="http://schemas.microsoft.com/office/drawing/2014/main" id="{6134080C-0777-41A6-8E59-098FD8ED960C}"/>
              </a:ext>
            </a:extLst>
          </p:cNvPr>
          <p:cNvPicPr>
            <a:picLocks noChangeAspect="1"/>
          </p:cNvPicPr>
          <p:nvPr/>
        </p:nvPicPr>
        <p:blipFill>
          <a:blip r:embed="rId2"/>
          <a:stretch>
            <a:fillRect/>
          </a:stretch>
        </p:blipFill>
        <p:spPr>
          <a:xfrm>
            <a:off x="10326622" y="1305214"/>
            <a:ext cx="1524132" cy="993734"/>
          </a:xfrm>
          <a:prstGeom prst="rect">
            <a:avLst/>
          </a:prstGeom>
        </p:spPr>
      </p:pic>
      <p:pic>
        <p:nvPicPr>
          <p:cNvPr id="7" name="Рисунок 6">
            <a:extLst>
              <a:ext uri="{FF2B5EF4-FFF2-40B4-BE49-F238E27FC236}">
                <a16:creationId xmlns="" xmlns:a16="http://schemas.microsoft.com/office/drawing/2014/main" id="{CCE91AC1-60ED-4CB3-B93E-AA5F9E58D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5856"/>
            <a:ext cx="4838057" cy="3222144"/>
          </a:xfrm>
          <a:prstGeom prst="rect">
            <a:avLst/>
          </a:prstGeom>
        </p:spPr>
      </p:pic>
      <p:pic>
        <p:nvPicPr>
          <p:cNvPr id="9" name="Рисунок 8">
            <a:extLst>
              <a:ext uri="{FF2B5EF4-FFF2-40B4-BE49-F238E27FC236}">
                <a16:creationId xmlns="" xmlns:a16="http://schemas.microsoft.com/office/drawing/2014/main" id="{709EA1EF-0DDA-4424-82A5-33367073D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7694" y="3442691"/>
            <a:ext cx="5128095" cy="3415310"/>
          </a:xfrm>
          <a:prstGeom prst="rect">
            <a:avLst/>
          </a:prstGeom>
        </p:spPr>
      </p:pic>
    </p:spTree>
    <p:extLst>
      <p:ext uri="{BB962C8B-B14F-4D97-AF65-F5344CB8AC3E}">
        <p14:creationId xmlns:p14="http://schemas.microsoft.com/office/powerpoint/2010/main" val="3931238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59851E1-E8AD-4822-B1E3-1F5593757A3E}"/>
              </a:ext>
            </a:extLst>
          </p:cNvPr>
          <p:cNvSpPr>
            <a:spLocks noGrp="1"/>
          </p:cNvSpPr>
          <p:nvPr>
            <p:ph type="title"/>
          </p:nvPr>
        </p:nvSpPr>
        <p:spPr>
          <a:xfrm>
            <a:off x="1" y="0"/>
            <a:ext cx="2850078" cy="700644"/>
          </a:xfrm>
        </p:spPr>
        <p:txBody>
          <a:bodyPr/>
          <a:lstStyle/>
          <a:p>
            <a:r>
              <a:rPr lang="ru-RU" sz="3200" b="1" i="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Бурый ушан</a:t>
            </a:r>
          </a:p>
        </p:txBody>
      </p:sp>
      <p:sp>
        <p:nvSpPr>
          <p:cNvPr id="3" name="Объект 2">
            <a:extLst>
              <a:ext uri="{FF2B5EF4-FFF2-40B4-BE49-F238E27FC236}">
                <a16:creationId xmlns="" xmlns:a16="http://schemas.microsoft.com/office/drawing/2014/main" id="{316E5B99-3DCB-400E-B53B-B5F3D537E6E6}"/>
              </a:ext>
            </a:extLst>
          </p:cNvPr>
          <p:cNvSpPr>
            <a:spLocks noGrp="1"/>
          </p:cNvSpPr>
          <p:nvPr>
            <p:ph idx="1"/>
          </p:nvPr>
        </p:nvSpPr>
        <p:spPr>
          <a:xfrm>
            <a:off x="0" y="915184"/>
            <a:ext cx="3598223" cy="2513816"/>
          </a:xfrm>
        </p:spPr>
        <p:txBody>
          <a:bodyPr>
            <a:normAutofit lnSpcReduction="10000"/>
          </a:bodyPr>
          <a:lstStyle/>
          <a:p>
            <a:r>
              <a:rPr lang="ru-RU" sz="1600" dirty="0">
                <a:latin typeface="Tahoma" panose="020B0604030504040204" pitchFamily="34" charset="0"/>
                <a:ea typeface="Tahoma" panose="020B0604030504040204" pitchFamily="34" charset="0"/>
                <a:cs typeface="Tahoma" panose="020B0604030504040204" pitchFamily="34" charset="0"/>
              </a:rPr>
              <a:t>Один из видов рода ушанов из семейства обыкновенных летучих мышей. Днем прячется в различных постройках, дуплах. Вылетает кормиться с наступлением темноты. У спящих зверьков уши заложены назад и спрятаны под крылья. Вид включен в Красную книгу РТ (</a:t>
            </a:r>
            <a:r>
              <a:rPr lang="en-US" sz="1600" dirty="0">
                <a:latin typeface="Tahoma" panose="020B0604030504040204" pitchFamily="34" charset="0"/>
                <a:ea typeface="Tahoma" panose="020B0604030504040204" pitchFamily="34" charset="0"/>
                <a:cs typeface="Tahoma" panose="020B0604030504040204" pitchFamily="34" charset="0"/>
              </a:rPr>
              <a:t>IV</a:t>
            </a:r>
            <a:r>
              <a:rPr lang="ru-RU" sz="1600" dirty="0">
                <a:latin typeface="Tahoma" panose="020B0604030504040204" pitchFamily="34" charset="0"/>
                <a:ea typeface="Tahoma" panose="020B0604030504040204" pitchFamily="34" charset="0"/>
                <a:cs typeface="Tahoma" panose="020B0604030504040204" pitchFamily="34" charset="0"/>
              </a:rPr>
              <a:t> категория)</a:t>
            </a:r>
          </a:p>
        </p:txBody>
      </p:sp>
      <p:pic>
        <p:nvPicPr>
          <p:cNvPr id="4" name="Рисунок 3">
            <a:extLst>
              <a:ext uri="{FF2B5EF4-FFF2-40B4-BE49-F238E27FC236}">
                <a16:creationId xmlns="" xmlns:a16="http://schemas.microsoft.com/office/drawing/2014/main" id="{D6EA7A69-2D47-4772-8386-2C089075B5C3}"/>
              </a:ext>
            </a:extLst>
          </p:cNvPr>
          <p:cNvPicPr>
            <a:picLocks noChangeAspect="1"/>
          </p:cNvPicPr>
          <p:nvPr/>
        </p:nvPicPr>
        <p:blipFill>
          <a:blip r:embed="rId2"/>
          <a:stretch>
            <a:fillRect/>
          </a:stretch>
        </p:blipFill>
        <p:spPr>
          <a:xfrm>
            <a:off x="10326622" y="1388341"/>
            <a:ext cx="1524132" cy="993734"/>
          </a:xfrm>
          <a:prstGeom prst="rect">
            <a:avLst/>
          </a:prstGeom>
        </p:spPr>
      </p:pic>
      <p:pic>
        <p:nvPicPr>
          <p:cNvPr id="6" name="Рисунок 5">
            <a:extLst>
              <a:ext uri="{FF2B5EF4-FFF2-40B4-BE49-F238E27FC236}">
                <a16:creationId xmlns="" xmlns:a16="http://schemas.microsoft.com/office/drawing/2014/main" id="{31299B3D-0925-40B7-BD35-D7EA6F4AE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447" y="2510356"/>
            <a:ext cx="6521465" cy="4347643"/>
          </a:xfrm>
          <a:prstGeom prst="rect">
            <a:avLst/>
          </a:prstGeom>
        </p:spPr>
      </p:pic>
    </p:spTree>
    <p:extLst>
      <p:ext uri="{BB962C8B-B14F-4D97-AF65-F5344CB8AC3E}">
        <p14:creationId xmlns:p14="http://schemas.microsoft.com/office/powerpoint/2010/main" val="34360214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756</TotalTime>
  <Words>3972</Words>
  <Application>Microsoft Office PowerPoint</Application>
  <PresentationFormat>Широкоэкранный</PresentationFormat>
  <Paragraphs>120</Paragraphs>
  <Slides>58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58</vt:i4>
      </vt:variant>
    </vt:vector>
  </HeadingPairs>
  <TitlesOfParts>
    <vt:vector size="63" baseType="lpstr">
      <vt:lpstr>Arial</vt:lpstr>
      <vt:lpstr>Century Gothic</vt:lpstr>
      <vt:lpstr>Tahoma</vt:lpstr>
      <vt:lpstr>Wingdings 3</vt:lpstr>
      <vt:lpstr>Ион</vt:lpstr>
      <vt:lpstr>Министерство природных ресурсов и экологии Российской Федерации ФГБУ «Национальный парк «Нижняя Кама» </vt:lpstr>
      <vt:lpstr>Презентация PowerPoint</vt:lpstr>
      <vt:lpstr>Презентация PowerPoint</vt:lpstr>
      <vt:lpstr>Красная книга РТ</vt:lpstr>
      <vt:lpstr>Категории редкости видов</vt:lpstr>
      <vt:lpstr>Млекопитающие</vt:lpstr>
      <vt:lpstr>Горностай</vt:lpstr>
      <vt:lpstr>Водяная ночница</vt:lpstr>
      <vt:lpstr>Бурый ушан</vt:lpstr>
      <vt:lpstr>Двухцветный кожан</vt:lpstr>
      <vt:lpstr>Кутора обыкновенная</vt:lpstr>
      <vt:lpstr>Лесная мышовка</vt:lpstr>
      <vt:lpstr>Красная полевка</vt:lpstr>
      <vt:lpstr>Земноводные</vt:lpstr>
      <vt:lpstr>Гребенчатый тритон</vt:lpstr>
      <vt:lpstr>Краснобрюхая жерлянка</vt:lpstr>
      <vt:lpstr>Серая жаба</vt:lpstr>
      <vt:lpstr>Пресмыкающиеся</vt:lpstr>
      <vt:lpstr>Веретеница ломкая</vt:lpstr>
      <vt:lpstr>Медянка</vt:lpstr>
      <vt:lpstr>Гадюка обыкновенная</vt:lpstr>
      <vt:lpstr>Птицы</vt:lpstr>
      <vt:lpstr>Большой веретенник</vt:lpstr>
      <vt:lpstr>Большая выпь</vt:lpstr>
      <vt:lpstr>Серый журавль</vt:lpstr>
      <vt:lpstr>Кедровка</vt:lpstr>
      <vt:lpstr>Лебедь-кликун</vt:lpstr>
      <vt:lpstr>Лебедь-шипун</vt:lpstr>
      <vt:lpstr>Длиннохвостая неясыть</vt:lpstr>
      <vt:lpstr>Орел-карлик</vt:lpstr>
      <vt:lpstr>Орлан-белохвост</vt:lpstr>
      <vt:lpstr>Осоед обыкновенный</vt:lpstr>
      <vt:lpstr>Поручейник</vt:lpstr>
      <vt:lpstr>Сорокопут серый</vt:lpstr>
      <vt:lpstr>Травник</vt:lpstr>
      <vt:lpstr>Удод</vt:lpstr>
      <vt:lpstr>Фламинго обыкновенный</vt:lpstr>
      <vt:lpstr>Хохотун черноголовый</vt:lpstr>
      <vt:lpstr>Беспозвоночные</vt:lpstr>
      <vt:lpstr>Аполлон</vt:lpstr>
      <vt:lpstr>Бембикс носатый</vt:lpstr>
      <vt:lpstr>Водолюб большой темный</vt:lpstr>
      <vt:lpstr>Водяной скорпион</vt:lpstr>
      <vt:lpstr>Жужелица Шонхерри</vt:lpstr>
      <vt:lpstr>Златоглазка перламутровая</vt:lpstr>
      <vt:lpstr>Коромысло большое</vt:lpstr>
      <vt:lpstr>Красотел золотистоточечный</vt:lpstr>
      <vt:lpstr>Медведица-госпожа</vt:lpstr>
      <vt:lpstr>Оленёк обыкновенный</vt:lpstr>
      <vt:lpstr>Павлиноглазка малая</vt:lpstr>
      <vt:lpstr>Пилохвост восточный</vt:lpstr>
      <vt:lpstr>Поликсена</vt:lpstr>
      <vt:lpstr>Скакун полевой</vt:lpstr>
      <vt:lpstr>Тарантул русский</vt:lpstr>
      <vt:lpstr>Усач ивовый</vt:lpstr>
      <vt:lpstr>Хрущ мраморный (июльский)</vt:lpstr>
      <vt:lpstr>Шмель праторум</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природных ресурсов и экологии Российской Федерации ФГБУ «Национальный парк «Нижняя Кама»</dc:title>
  <dc:creator>Пользователь</dc:creator>
  <cp:lastModifiedBy>Димажуков</cp:lastModifiedBy>
  <cp:revision>68</cp:revision>
  <dcterms:created xsi:type="dcterms:W3CDTF">2019-03-14T07:01:54Z</dcterms:created>
  <dcterms:modified xsi:type="dcterms:W3CDTF">2019-04-08T17:19:45Z</dcterms:modified>
</cp:coreProperties>
</file>