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539" r:id="rId3"/>
    <p:sldId id="54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3" r:id="rId20"/>
    <p:sldId id="274" r:id="rId21"/>
    <p:sldId id="276" r:id="rId22"/>
    <p:sldId id="277" r:id="rId23"/>
    <p:sldId id="278" r:id="rId24"/>
    <p:sldId id="51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D6CF-E720-4945-A5D2-01FF9E7929D4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BB35-4F97-4ADF-A1E0-AD9316D10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114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D6CF-E720-4945-A5D2-01FF9E7929D4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BB35-4F97-4ADF-A1E0-AD9316D10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639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D6CF-E720-4945-A5D2-01FF9E7929D4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BB35-4F97-4ADF-A1E0-AD9316D10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429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D6CF-E720-4945-A5D2-01FF9E7929D4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BB35-4F97-4ADF-A1E0-AD9316D10B1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0862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D6CF-E720-4945-A5D2-01FF9E7929D4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BB35-4F97-4ADF-A1E0-AD9316D10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173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D6CF-E720-4945-A5D2-01FF9E7929D4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BB35-4F97-4ADF-A1E0-AD9316D10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372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D6CF-E720-4945-A5D2-01FF9E7929D4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BB35-4F97-4ADF-A1E0-AD9316D10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490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D6CF-E720-4945-A5D2-01FF9E7929D4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BB35-4F97-4ADF-A1E0-AD9316D10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826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D6CF-E720-4945-A5D2-01FF9E7929D4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BB35-4F97-4ADF-A1E0-AD9316D10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777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D6CF-E720-4945-A5D2-01FF9E7929D4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BB35-4F97-4ADF-A1E0-AD9316D10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024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D6CF-E720-4945-A5D2-01FF9E7929D4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BB35-4F97-4ADF-A1E0-AD9316D10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62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D6CF-E720-4945-A5D2-01FF9E7929D4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BB35-4F97-4ADF-A1E0-AD9316D10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162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D6CF-E720-4945-A5D2-01FF9E7929D4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BB35-4F97-4ADF-A1E0-AD9316D10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732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D6CF-E720-4945-A5D2-01FF9E7929D4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BB35-4F97-4ADF-A1E0-AD9316D10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018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D6CF-E720-4945-A5D2-01FF9E7929D4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BB35-4F97-4ADF-A1E0-AD9316D10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03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D6CF-E720-4945-A5D2-01FF9E7929D4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BB35-4F97-4ADF-A1E0-AD9316D10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86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D6CF-E720-4945-A5D2-01FF9E7929D4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BB35-4F97-4ADF-A1E0-AD9316D10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222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02DD6CF-E720-4945-A5D2-01FF9E7929D4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8BB35-4F97-4ADF-A1E0-AD9316D10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5754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43.jpg"/><Relationship Id="rId7" Type="http://schemas.openxmlformats.org/officeDocument/2006/relationships/image" Target="../media/image47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Relationship Id="rId9" Type="http://schemas.openxmlformats.org/officeDocument/2006/relationships/image" Target="../media/image4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7" Type="http://schemas.openxmlformats.org/officeDocument/2006/relationships/image" Target="../media/image55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7" Type="http://schemas.openxmlformats.org/officeDocument/2006/relationships/image" Target="../media/image61.jp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g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g"/><Relationship Id="rId5" Type="http://schemas.openxmlformats.org/officeDocument/2006/relationships/image" Target="../media/image65.jpg"/><Relationship Id="rId4" Type="http://schemas.openxmlformats.org/officeDocument/2006/relationships/image" Target="../media/image6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7" Type="http://schemas.openxmlformats.org/officeDocument/2006/relationships/image" Target="../media/image74.jp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g"/><Relationship Id="rId5" Type="http://schemas.openxmlformats.org/officeDocument/2006/relationships/image" Target="../media/image72.jpg"/><Relationship Id="rId4" Type="http://schemas.openxmlformats.org/officeDocument/2006/relationships/image" Target="../media/image7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g"/><Relationship Id="rId5" Type="http://schemas.openxmlformats.org/officeDocument/2006/relationships/image" Target="../media/image78.jpg"/><Relationship Id="rId4" Type="http://schemas.openxmlformats.org/officeDocument/2006/relationships/image" Target="../media/image77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g"/><Relationship Id="rId3" Type="http://schemas.openxmlformats.org/officeDocument/2006/relationships/image" Target="../media/image81.jpg"/><Relationship Id="rId7" Type="http://schemas.openxmlformats.org/officeDocument/2006/relationships/image" Target="../media/image85.jp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g"/><Relationship Id="rId5" Type="http://schemas.openxmlformats.org/officeDocument/2006/relationships/image" Target="../media/image83.jpg"/><Relationship Id="rId4" Type="http://schemas.openxmlformats.org/officeDocument/2006/relationships/image" Target="../media/image8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nkama-park.ru/" TargetMode="External"/><Relationship Id="rId4" Type="http://schemas.openxmlformats.org/officeDocument/2006/relationships/hyperlink" Target="mailto:nkama@mail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AAA70F-51A4-4B83-A8C5-C902B2EF71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0"/>
            <a:ext cx="8825658" cy="1782288"/>
          </a:xfrm>
        </p:spPr>
        <p:txBody>
          <a:bodyPr/>
          <a:lstStyle/>
          <a:p>
            <a:pPr algn="ctr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природных ресурсов и экологии Российской Федерации</a:t>
            </a:r>
            <a:b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ФГБУ «Национальный парк «Нижняя Кама»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76CEAE5-26C8-418C-BC31-9AF4275C0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3347511"/>
            <a:ext cx="8991912" cy="1429869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страницам Красной книги РТ. Растения и грибы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E79B9CF-8E38-48F2-BC87-8AFCD47DB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4979" y="1285421"/>
            <a:ext cx="1524132" cy="99373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82B1BFA-D005-4339-904F-31A8A3863C84}"/>
              </a:ext>
            </a:extLst>
          </p:cNvPr>
          <p:cNvSpPr/>
          <p:nvPr/>
        </p:nvSpPr>
        <p:spPr>
          <a:xfrm>
            <a:off x="9709141" y="2679669"/>
            <a:ext cx="24828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www.nkama-park.ru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32186EF-B309-405C-9734-6C27C3EC03FD}"/>
              </a:ext>
            </a:extLst>
          </p:cNvPr>
          <p:cNvSpPr/>
          <p:nvPr/>
        </p:nvSpPr>
        <p:spPr>
          <a:xfrm>
            <a:off x="2897579" y="5271100"/>
            <a:ext cx="63957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 храним природу для вас, сохраните её для себя!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6" b="28272"/>
          <a:stretch/>
        </p:blipFill>
        <p:spPr>
          <a:xfrm>
            <a:off x="114426" y="855133"/>
            <a:ext cx="3285140" cy="101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38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A696AA-ECA5-4DEF-866D-27F170786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595750" cy="724395"/>
          </a:xfrm>
        </p:spPr>
        <p:txBody>
          <a:bodyPr/>
          <a:lstStyle/>
          <a:p>
            <a:r>
              <a:rPr lang="ru-RU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Лопастник</a:t>
            </a: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ямчатый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2DD7403-3877-4DE6-8908-B8245B2FA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040" y="914400"/>
            <a:ext cx="9875260" cy="1143000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Проявляет себя как почвенный сапротроф,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ксилофил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карбофил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Растёт во влажных лиственных лесах, часто вблизи ручьев или малых рек. Плодоносит летом и в начале осени. Вид включен в Красную книгу РТ (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категория)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1731714-FE3C-4625-8DE3-82EA15D4F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5828" y="1258113"/>
            <a:ext cx="1524132" cy="99373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1768EE9-A1F9-414D-A1D2-D7BAD789F5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50" y="1754980"/>
            <a:ext cx="3314700" cy="47625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1DD1444A-4F21-4051-893D-E3EC486DFB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876" y="1906190"/>
            <a:ext cx="31908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28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7FA2EEC-E2C3-4BDC-A145-13EEABD33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5106389" cy="843148"/>
          </a:xfrm>
        </p:spPr>
        <p:txBody>
          <a:bodyPr/>
          <a:lstStyle/>
          <a:p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Лопаточка грибная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64D9255-38BD-4A96-B82B-BB1CBF38E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31" y="973778"/>
            <a:ext cx="9888569" cy="1197922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Сапротроф. Произрастает на почве и подстилке в хвойных и смешанных лесах, чаще в ельниках и сосняках. В РФ иногда в лиственных лесах. Плодоносит с конца июля по сентябрь, небольшими группами. Вид включен в Красную книгу РТ (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категория)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28903C1-E846-4C96-9421-C41FA9F0F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6573" y="1328964"/>
            <a:ext cx="1524132" cy="99373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B07DFF8-96D7-4344-B605-3327386301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1843087"/>
            <a:ext cx="7245350" cy="482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02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5B8687-E0EC-45B5-BBAA-1AA343ABB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527799" cy="724395"/>
          </a:xfrm>
        </p:spPr>
        <p:txBody>
          <a:bodyPr/>
          <a:lstStyle/>
          <a:p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Печёночница обыкновенная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C219467-FC34-4952-B0CD-A688BEA04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286" y="1079500"/>
            <a:ext cx="9968614" cy="1278824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Встречается на пнях, в дуплах живых деревьев, у основания стволов,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валеже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сухостое дуба. Единичными экземплярами, иногда небольшими группами. Вызывает слабое загнивание древесины. Заражению стволов способствуют различные механические повреждения, особенно сильно поражаются порослевые дубы второй и третьей генерации. Плодоношение с июля до первых заморозков. Вид включен в Красную книгу РТ (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категория)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224E2AE-0667-480D-A397-8EF8C532E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622" y="1364590"/>
            <a:ext cx="1524132" cy="99373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E98BD40-AC71-42A7-A826-C854450A7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87639"/>
            <a:ext cx="5924550" cy="396944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2CC1F4FD-1156-44AD-8039-E3C1DC7DA8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900370"/>
            <a:ext cx="5321300" cy="35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462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3B534D-3D34-48A7-932A-BCCF61A3C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3906981" cy="843148"/>
          </a:xfrm>
        </p:spPr>
        <p:txBody>
          <a:bodyPr/>
          <a:lstStyle/>
          <a:p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Строчок осенний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9B06F3D-8C7C-4E55-B2E7-350028946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247" y="843148"/>
            <a:ext cx="9526654" cy="1658752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Проявляет себя как напочвенный сапротроф,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ксилофил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карбофил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По данным Горленко и др. (1970) развивается на сильно разрушенной древесине и влажных остатках костров. После лесных пожаров этот вид часто заселяет обугленные остатки деревьев. Оптимальным для его развития является субстрат, содержащий древесные остатки и уголь. На кострах он образует более крупные апотеции, чем на других субстратах. В РТ встречается во влажных сосновых лесах в сентябре - октябре. Вид включен в Красную книгу РТ (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категория)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2200C65-2055-4AFA-B2F7-37FA90C59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622" y="1352715"/>
            <a:ext cx="1524132" cy="99373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F606613-836B-4DB7-B390-FF04C0BFCE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9001125" y="2730500"/>
            <a:ext cx="3190875" cy="41275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B9A4427-366D-4201-836D-1447E07D0F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7125"/>
            <a:ext cx="4762500" cy="31908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FE11274-4853-40AD-9B28-35DBE5C2FD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4"/>
          <a:stretch/>
        </p:blipFill>
        <p:spPr>
          <a:xfrm>
            <a:off x="4302127" y="2978150"/>
            <a:ext cx="3190875" cy="387985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B67204F-BB21-4667-B84B-64A93C40C7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917" y="2513537"/>
            <a:ext cx="2454293" cy="368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9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DE7A3712-DD0C-48D5-B970-D43AB41E5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2614027"/>
            <a:ext cx="9404723" cy="1400530"/>
          </a:xfrm>
        </p:spPr>
        <p:txBody>
          <a:bodyPr/>
          <a:lstStyle/>
          <a:p>
            <a:pPr algn="ctr"/>
            <a:r>
              <a:rPr lang="ru-RU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Растения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2001C91-3B2F-42A3-B70D-765000AB2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9689" y="1447717"/>
            <a:ext cx="1524132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54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BA2FC5C2-A887-477C-AD95-0A243715F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321300" cy="807522"/>
          </a:xfrm>
        </p:spPr>
        <p:txBody>
          <a:bodyPr/>
          <a:lstStyle/>
          <a:p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Алтей лекарственный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DBC1FCE-C0DB-4CF9-B41F-01A8E492D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247" y="901701"/>
            <a:ext cx="9577454" cy="1282699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Произрастает по заливным лугам, берегам водоёмов, приуроченных к поймам крупных и средних рек. Требует влажных и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минерально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богатых, преимущественно солонцеватых, почв. Светолюбив. Цветёт с июня по сентябрь, опыляется насекомыми. Плодоносит с сентябре-октябре. Вид включен в Красную книгу РТ (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категория).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B292758-EBC9-44E6-9D05-734DF7116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622" y="1432793"/>
            <a:ext cx="1524132" cy="9998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53A1EE7-C1B7-4EA1-BA4E-043EAB327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184400"/>
            <a:ext cx="3302000" cy="453571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F313964A-D4AE-4EAC-B1DA-630E9CFB56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317" y="2850794"/>
            <a:ext cx="5914884" cy="386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96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5687A1-B645-4BE7-B74E-B545B5100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73" y="0"/>
            <a:ext cx="6708673" cy="609601"/>
          </a:xfrm>
        </p:spPr>
        <p:txBody>
          <a:bodyPr/>
          <a:lstStyle/>
          <a:p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Волчеягодник обыкновенный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09EF71A-E152-47DF-8A7E-D39A8F93F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395" y="814422"/>
            <a:ext cx="8797905" cy="709578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Произрастает по тенистым влажным хвойно-широколиственным и широколиственным лесам. Цветет в апреле - начале мая. Вид включен в Красную книгу РТ (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категория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A1A0AAA-C3B7-44FF-89BD-19D341D42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622" y="1053087"/>
            <a:ext cx="1524132" cy="9998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8752EC0-0E8A-46A3-B5FC-B11F03951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9953"/>
            <a:ext cx="3594100" cy="240804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873DDC6-03CE-4304-A337-828FF5E9FB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33"/>
          <a:stretch/>
        </p:blipFill>
        <p:spPr>
          <a:xfrm>
            <a:off x="-3073" y="1511300"/>
            <a:ext cx="3308350" cy="31908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19996D7-602C-425A-9277-E1A1B5686D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r="12534"/>
          <a:stretch/>
        </p:blipFill>
        <p:spPr>
          <a:xfrm>
            <a:off x="9479654" y="4449953"/>
            <a:ext cx="2712347" cy="240804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70A53A17-19EF-4415-B554-DAD298CCDB1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7"/>
          <a:stretch/>
        </p:blipFill>
        <p:spPr>
          <a:xfrm>
            <a:off x="3144940" y="2095500"/>
            <a:ext cx="2662237" cy="47625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F5F7525-5F6F-43FC-9C86-89275E4224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56" y="1441622"/>
            <a:ext cx="2662237" cy="177304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A395577F-C684-4AC0-BE27-08EF1CFA5D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007" y="3161855"/>
            <a:ext cx="2461631" cy="369614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1DD640A3-95B7-4594-A8C0-B1C4DB28C5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84" y="1405055"/>
            <a:ext cx="1949655" cy="290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43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E89FDA-5828-4644-9C44-B4F85C09C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710"/>
            <a:ext cx="4787900" cy="672935"/>
          </a:xfrm>
        </p:spPr>
        <p:txBody>
          <a:bodyPr/>
          <a:lstStyle/>
          <a:p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Касатик сибирский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73BEDD9-9A8A-4FCB-906B-8BEC2644E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905372"/>
            <a:ext cx="9766300" cy="1126628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Произрастает на пойменных лугах. Почвы предпочитает богатые, достаточно увлажнённые, слабокислые. Светолюбив. Цветет в июне, плодоносит в конце лета. Семена бурые, плоские, полукруглые. Размножается семенами и вегетативным путем - разрастанием корневища. Вид включен в Красную книгу РТ (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категория)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FC10B9F-0C48-4A0E-AF17-142AA35CD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622" y="1314040"/>
            <a:ext cx="1524132" cy="9998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9E9E27A-A4ED-47C0-8D24-C57AF372E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39355"/>
            <a:ext cx="3571875" cy="47625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691E317-0972-4CBC-ABE5-91928BD1B7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562" y="3146426"/>
            <a:ext cx="2250631" cy="335915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C8901E1-E22B-490B-97A2-5B0876A25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2326"/>
            <a:ext cx="3048000" cy="47625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11006664-6BE1-494E-B110-86E04B046D3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6"/>
          <a:stretch/>
        </p:blipFill>
        <p:spPr>
          <a:xfrm>
            <a:off x="2638803" y="2032000"/>
            <a:ext cx="2494851" cy="279400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650335F8-CC4F-430C-8A59-09C1B1C687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848" y="3737306"/>
            <a:ext cx="2072299" cy="309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91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D0BB4C00-71BD-496A-87C7-89042CCB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184900" cy="687313"/>
          </a:xfrm>
        </p:spPr>
        <p:txBody>
          <a:bodyPr/>
          <a:lstStyle/>
          <a:p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Кувшинка белоснежная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9EDC80A-C0C3-40E6-BE88-690CA00BA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92" y="1053087"/>
            <a:ext cx="9744730" cy="877313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Произрастает в озерах, реках, старицах, прудах, водохранилищах со стоячей или медленно текущей водой при глубине 60-180 см. Цветёт с конца мая по август. Размножается преимущественно вегетативно. Вид включен в Красную книгу РТ (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категория)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111D824-87FB-4584-A8D6-AA3D984AB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622" y="1353332"/>
            <a:ext cx="1524132" cy="9998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CD9F368-6FEE-46E0-9DFA-6D9264DB5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62"/>
            <a:ext cx="3575430" cy="23955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312D27B-EBE0-434D-BFD3-6B9E205A13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450" y="1930400"/>
            <a:ext cx="4762500" cy="31908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B6320B2-36B7-4AE7-A919-4A4D89CEFC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3667125"/>
            <a:ext cx="4762500" cy="319087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16ECD2E9-C239-48C5-8899-73D338E0D8F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4"/>
          <a:stretch/>
        </p:blipFill>
        <p:spPr>
          <a:xfrm>
            <a:off x="44318" y="1853247"/>
            <a:ext cx="2825882" cy="275729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CDEA150B-4084-4F36-B140-6E9A2B1CC5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641" y="4462462"/>
            <a:ext cx="3575430" cy="239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2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230921-D4D3-459B-84C9-DE60249B5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585"/>
            <a:ext cx="4406900" cy="570016"/>
          </a:xfrm>
        </p:spPr>
        <p:txBody>
          <a:bodyPr/>
          <a:lstStyle/>
          <a:p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Ковыль перистый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DDAEF1D-2F25-49A7-9EDA-54C9EAE78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304" y="1246853"/>
            <a:ext cx="8820996" cy="903160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Произрастает по каменистым и степным склонам на карбонатной и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щебневатой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почве. Цветёт в мае, плодоносит в июне. Вид включен в Красную книгу РТ (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категория)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2FAD09F-2D0F-457A-BE07-081B0EB12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2817" y="1152983"/>
            <a:ext cx="1524132" cy="9998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23D66B2-83FD-430F-83D0-EF0CE0BFF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7125"/>
            <a:ext cx="4762500" cy="31908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EDDF259-53AF-4EF3-882E-92CB4200FE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2150013"/>
            <a:ext cx="4762500" cy="31718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A80776AF-C23A-4FC0-94DD-9220FCFC32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2" y="3667125"/>
            <a:ext cx="4762500" cy="317182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8DE34793-59F5-4DD3-BCB0-48B87CDD94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597" y="4802187"/>
            <a:ext cx="3086806" cy="205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86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E32AA86C-3292-4CC5-95A8-58600B87B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147"/>
            <a:ext cx="9194799" cy="6896100"/>
          </a:xfr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79D8B05-A1BC-4548-ADED-653E42BE1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134" y="1152983"/>
            <a:ext cx="1524132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0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07FD10-7D64-4EF8-8482-0267273B0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5070764" cy="771896"/>
          </a:xfrm>
        </p:spPr>
        <p:txBody>
          <a:bodyPr/>
          <a:lstStyle/>
          <a:p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Плаун булавовидный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4A883E2-2871-4B00-BA0A-06F37C9D6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311" y="924763"/>
            <a:ext cx="8364289" cy="1373938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Татарстане вид произрастает в зеленомошных сосновых и сосново-еловых лесах на песчаных террасах крупных и средних рек, иногда заходит по краям на сфагновые болота. Влаголюбив, теневынослив. Споры созревают в июне-августе. Размножается спорами и вегетативно. Вид включен в Красную книгу РТ (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категория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5FB81B7-B797-48C7-A945-601E91ADC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622" y="1152983"/>
            <a:ext cx="1524132" cy="9998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89C5426-9620-411B-8464-B2FE5C74F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00" y="2429065"/>
            <a:ext cx="6610350" cy="442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15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108F6A53-AFBD-4D1D-86DF-2ECC2549E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750130" cy="724395"/>
          </a:xfrm>
        </p:spPr>
        <p:txBody>
          <a:bodyPr/>
          <a:lstStyle/>
          <a:p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Плаун годичный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06E8EA9-7455-4F32-B49A-CBD143EB8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679" y="1102893"/>
            <a:ext cx="8805821" cy="1210978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Татарстане произрастает по боровым террасам крупных рек, в сосновых и сосново-еловых, часто моховых, лесах. Влаголюбив, теневынослив. Споры созревают в июне-августе. Размножается спорами и вегетативно. Вид включен в Красную книгу РТ (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категория)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E34E5AF-DC5D-4E0E-BC8D-8652E1CE8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622" y="1314040"/>
            <a:ext cx="1524132" cy="9998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2E7C4EF-A721-47C3-9FBD-C2A1A58E4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84" y="3667125"/>
            <a:ext cx="4762500" cy="31908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14944132-8029-46B4-9E1E-E73E2805B2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900" y="2559510"/>
            <a:ext cx="3213100" cy="429849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C4ABFB1A-B5AF-4C47-9D13-374B1366A0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58" y="3661163"/>
            <a:ext cx="4762500" cy="319087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9459F31F-ECF2-497A-81EE-91DC0BEF147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5"/>
          <a:stretch/>
        </p:blipFill>
        <p:spPr>
          <a:xfrm>
            <a:off x="3213101" y="1936750"/>
            <a:ext cx="2289085" cy="250824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FDFDF054-AE83-4C5D-B098-F08843491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116" y="1936750"/>
            <a:ext cx="161671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87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24D5AA-2B0D-469D-B6F0-11AC1E9C7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791200" cy="736270"/>
          </a:xfrm>
        </p:spPr>
        <p:txBody>
          <a:bodyPr/>
          <a:lstStyle/>
          <a:p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Подорожник наибольший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881DD2B-98A0-4D3C-9168-641D5CB42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179" y="736270"/>
            <a:ext cx="8732921" cy="851230"/>
          </a:xfrm>
        </p:spPr>
        <p:txBody>
          <a:bodyPr/>
          <a:lstStyle/>
          <a:p>
            <a:r>
              <a:rPr lang="ru-RU" dirty="0"/>
              <a:t> 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Произрастает по пойменным заливным, иногда солонцеватым лугам. Цветёт в июне-августе. Вид включен в Красную книгу РТ (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категория)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AC32563-FFBD-47A0-B80E-EABE8A4AE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622" y="1353332"/>
            <a:ext cx="1524132" cy="99983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9B672A3-A57A-40B9-8827-0DFFBD2EE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5500"/>
            <a:ext cx="3190875" cy="47625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6DE0A80-57EF-4829-B566-4394F566AD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469" y="2578100"/>
            <a:ext cx="2867533" cy="42799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E146B7D-084A-432E-9D6A-E0581991D6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5" y="2095500"/>
            <a:ext cx="3152775" cy="47625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ED009C2-1066-4607-9340-DB46F18BD3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622" y="2095500"/>
            <a:ext cx="31908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95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03BF8FC-A560-4986-AE9C-3535846D9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054600" cy="687313"/>
          </a:xfrm>
        </p:spPr>
        <p:txBody>
          <a:bodyPr/>
          <a:lstStyle/>
          <a:p>
            <a:r>
              <a:rPr lang="ru-RU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Солонечник</a:t>
            </a: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русский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B30411F-51FE-4C98-96FA-AAA8D53DC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681" y="833485"/>
            <a:ext cx="8748919" cy="1236616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Произрастает на пойменных лугах, лесных лугах и по опушкам лесов, среди кустарников, в разреженных лиственных лесах. Цветёт в июле-августе, плоды созревают в августе-сентябре. Вид включен в Красную книгу РТ (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категория)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8C79FA6-088E-4599-A90E-4B6F83967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6573" y="1302165"/>
            <a:ext cx="1524132" cy="99983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D1FCF119-2986-4B1D-A3B4-787E858E4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0210"/>
            <a:ext cx="3937000" cy="263779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C3743B4E-BD0C-4E86-A5E8-20082FA189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7524"/>
            <a:ext cx="3750277" cy="251268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FA9BFDE5-BFC1-4023-8A52-B8A8ED11FF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75" y="1667675"/>
            <a:ext cx="3750277" cy="251268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27242291-CDFB-446C-8D8E-CDEBF63301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0" y="4439557"/>
            <a:ext cx="1610682" cy="24184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AC04EF88-B564-42D0-B103-29CDF85E3C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0" y="2539146"/>
            <a:ext cx="2565400" cy="4318854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771D7B06-B7C5-443B-BC57-8C5A5E9EAA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683" y="4141442"/>
            <a:ext cx="4078918" cy="271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58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CA72-ADAF-47EB-8B72-54EDD65631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09645"/>
            <a:ext cx="12192000" cy="1059551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154" y="5725421"/>
            <a:ext cx="1937657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0445" y="147753"/>
            <a:ext cx="10052095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Почтовый и юридический адрес: 423603, Россия, Республика Татарстан,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Елабужский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район, Танаевский лес, квартал 109,  ОПС -3, а/я 241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Адрес электронной почты: </a:t>
            </a:r>
            <a:r>
              <a:rPr lang="en-US" sz="2000" u="sng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nkama</a:t>
            </a:r>
            <a:r>
              <a:rPr lang="ru-RU" sz="2000" u="sng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@</a:t>
            </a:r>
            <a:r>
              <a:rPr lang="en-US" sz="2000" u="sng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mail</a:t>
            </a:r>
            <a:r>
              <a:rPr lang="ru-RU" sz="2000" u="sng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.</a:t>
            </a:r>
            <a:r>
              <a:rPr lang="en-US" sz="2000" u="sng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ru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факса: 8-(85557)2-71-52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Адрес официального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айта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национального парка: </a:t>
            </a:r>
            <a:r>
              <a:rPr lang="en-US" sz="2000" u="sng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www</a:t>
            </a:r>
            <a:r>
              <a:rPr lang="ru-RU" sz="2000" u="sng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.</a:t>
            </a:r>
            <a:r>
              <a:rPr lang="en-US" sz="2000" u="sng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nkama</a:t>
            </a:r>
            <a:r>
              <a:rPr lang="ru-RU" sz="2000" u="sng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-</a:t>
            </a:r>
            <a:r>
              <a:rPr lang="en-US" sz="2000" u="sng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park</a:t>
            </a:r>
            <a:r>
              <a:rPr lang="ru-RU" sz="2000" u="sng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.</a:t>
            </a:r>
            <a:r>
              <a:rPr lang="en-US" sz="2000" u="sng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ru</a:t>
            </a:r>
            <a:endParaRPr lang="ru-RU" sz="2000" u="sng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Директор национального парка:   Имамов Айрат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Гаптрауфович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69512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38">
        <p15:prstTrans prst="pageCurlDouble"/>
      </p:transition>
    </mc:Choice>
    <mc:Fallback xmlns="">
      <p:transition spd="slow" advTm="4038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7F0683D2-C8F8-45C5-B54C-99148B4BDC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"/>
            <a:ext cx="9118600" cy="6838951"/>
          </a:xfr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902BD64-EC1F-48E3-BA84-681A3A2F1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8834" y="1217633"/>
            <a:ext cx="1524132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65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1C1A39C-4421-4208-A489-86FAA4105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144488" cy="748145"/>
          </a:xfrm>
        </p:spPr>
        <p:txBody>
          <a:bodyPr/>
          <a:lstStyle/>
          <a:p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Красная книга РТ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000F0C1-1641-44B4-AA16-F414BB42C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01" y="890650"/>
            <a:ext cx="4992688" cy="2434442"/>
          </a:xfrm>
        </p:spPr>
        <p:txBody>
          <a:bodyPr>
            <a:normAutofit/>
          </a:bodyPr>
          <a:lstStyle/>
          <a:p>
            <a:r>
              <a:rPr lang="ru-RU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Красная книга Республики Татарстан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это официальный документ, издаваемый в соответствии с законодательством РТ. Эта книга содержит сведения о численности, распространении, и состоянии охраны редких и находящихся под угрозой исчезновения видов животных, растений и грибов, а также о причинах исчезновения и мероприятиях по их сохранению и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воспроизведению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894994D-A266-4D6E-8589-8A655162B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622" y="1269588"/>
            <a:ext cx="1524132" cy="99373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11F9267-46A2-459D-9AE4-3ED2C92B4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90" y="5857"/>
            <a:ext cx="4554600" cy="685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48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6969D3-7CB4-4D70-A030-EF112D4BC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3331"/>
            <a:ext cx="5949538" cy="794191"/>
          </a:xfrm>
        </p:spPr>
        <p:txBody>
          <a:bodyPr/>
          <a:lstStyle/>
          <a:p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Категории редкости видов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2730F17-0AB7-436A-A559-ACE2A7962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047" y="1319384"/>
            <a:ext cx="8946541" cy="4558902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вероятно исчезнувший, нахождение на территории РТ не подтверждено в последние 50 лет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находящиеся под угрозой исчезновения, подвергнутый критической опасности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сокращающий численность, подвергнутый опасности дальнейшего ухудшения состояния и исчезновения в короткие сроки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редкий, уязвимый в связи с низкой численностью и малой распространенностью, часто находящийся на границе ареала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неопределенный по статусу, нуждающийся в дополнительном изучении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A0828A0-324F-4A34-8852-AB80F5615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029" y="1319384"/>
            <a:ext cx="1524132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31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184ACB2A-5F1C-4AA3-A46F-4D85E843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750" y="2495274"/>
            <a:ext cx="9404723" cy="1400530"/>
          </a:xfrm>
        </p:spPr>
        <p:txBody>
          <a:bodyPr/>
          <a:lstStyle/>
          <a:p>
            <a:pPr algn="ctr"/>
            <a:r>
              <a:rPr lang="ru-RU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Грибы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7E44CE7-3F86-4DD5-92AD-62A193756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3184" y="1501540"/>
            <a:ext cx="1524132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162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C765A322-8190-4FDD-AF01-8D94161A0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940300" cy="843148"/>
          </a:xfrm>
        </p:spPr>
        <p:txBody>
          <a:bodyPr/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Гриб-зонтик девичий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D042A80-CDF1-42AC-B5FE-1040CCFE4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62" y="973777"/>
            <a:ext cx="9702738" cy="1185223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Напочвенный гриб, мицелий которого расположен в нижних слоях подстилки. Плодоносит в августе-сентябре. Растёт в хвойных и хвойно-широколиственных лесах, в искусственных посадках из ели, лиственницы и берёзы, единичными экземплярами или группами. Включен в Красную книгу РТ (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категория)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3B089DB-8968-46EB-89D8-2F99923EE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2706" y="1337871"/>
            <a:ext cx="1524132" cy="99373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F6442F5-6CD2-4D67-99C2-CC3D1C860B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0" y="2000250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29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A3D620-7837-4F65-A3DF-984B70700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5473699" cy="723900"/>
          </a:xfrm>
        </p:spPr>
        <p:txBody>
          <a:bodyPr/>
          <a:lstStyle/>
          <a:p>
            <a:r>
              <a:rPr lang="ru-RU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Звездовик</a:t>
            </a: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бахромчатый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69A1F89-3307-4491-B9DE-BA6A128AC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4452" y="1133750"/>
            <a:ext cx="5272648" cy="1165198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Произрастает на подстилке и, преимущественно, щелочной почве, в различных типах леса. Плодоносит в августе - октябре. Вид включен в Красную книгу РТ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(III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категория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134080C-0777-41A6-8E59-098FD8ED9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622" y="1305214"/>
            <a:ext cx="1524132" cy="99373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F9DFEAF-C5C9-4D97-95FA-DE3392107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9" y="1395408"/>
            <a:ext cx="3053443" cy="203359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1FF6AB9-874C-4FB5-B451-48EA23E52F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57" y="3885548"/>
            <a:ext cx="4463143" cy="297245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B5FA381-DF8A-4C8D-97EB-A6CB290432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849" y="3535362"/>
            <a:ext cx="4762500" cy="319087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B3D2F076-23A2-4A98-8DB9-BAF774127F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9" y="4007642"/>
            <a:ext cx="3372842" cy="224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38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9851E1-E8AD-4822-B1E3-1F5593757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673599" cy="700644"/>
          </a:xfrm>
        </p:spPr>
        <p:txBody>
          <a:bodyPr/>
          <a:lstStyle/>
          <a:p>
            <a:r>
              <a:rPr lang="ru-RU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Звездовик</a:t>
            </a: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тройной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16E5B99-3DCB-400E-B53B-B5F3D537E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5184"/>
            <a:ext cx="5029200" cy="1193016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Произрастает в лесах различного типа, встречается в июле - октябре. Вид включен в Красную книгу РТ (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категория)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6EA7A69-2D47-4772-8386-2C089075B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622" y="1388341"/>
            <a:ext cx="1524132" cy="99373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D92BAEA-22EF-41CC-9805-88AC660FB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2108200"/>
            <a:ext cx="5562600" cy="370469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B456EC4-6DBC-4AAE-9AC2-D7E8EB0010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789076"/>
            <a:ext cx="4940300" cy="327047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0AFDFD9-BF6E-4CC5-A2D6-3F6E443774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9"/>
          <a:stretch/>
        </p:blipFill>
        <p:spPr>
          <a:xfrm>
            <a:off x="6885498" y="3746500"/>
            <a:ext cx="5204902" cy="292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214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910</TotalTime>
  <Words>856</Words>
  <Application>Microsoft Office PowerPoint</Application>
  <PresentationFormat>Широкоэкранный</PresentationFormat>
  <Paragraphs>54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Century Gothic</vt:lpstr>
      <vt:lpstr>Tahoma</vt:lpstr>
      <vt:lpstr>Wingdings 3</vt:lpstr>
      <vt:lpstr>Ион</vt:lpstr>
      <vt:lpstr>Министерство природных ресурсов и экологии Российской Федерации ФГБУ «Национальный парк «Нижняя Кама» </vt:lpstr>
      <vt:lpstr>Презентация PowerPoint</vt:lpstr>
      <vt:lpstr>Презентация PowerPoint</vt:lpstr>
      <vt:lpstr>Красная книга РТ</vt:lpstr>
      <vt:lpstr>Категории редкости видов</vt:lpstr>
      <vt:lpstr>Грибы</vt:lpstr>
      <vt:lpstr>Гриб-зонтик девичий</vt:lpstr>
      <vt:lpstr>Звездовик бахромчатый</vt:lpstr>
      <vt:lpstr>Звездовик тройной</vt:lpstr>
      <vt:lpstr>Лопастник ямчатый</vt:lpstr>
      <vt:lpstr>Лопаточка грибная</vt:lpstr>
      <vt:lpstr>Печёночница обыкновенная</vt:lpstr>
      <vt:lpstr>Строчок осенний</vt:lpstr>
      <vt:lpstr>Растения</vt:lpstr>
      <vt:lpstr>Алтей лекарственный</vt:lpstr>
      <vt:lpstr>Волчеягодник обыкновенный</vt:lpstr>
      <vt:lpstr>Касатик сибирский</vt:lpstr>
      <vt:lpstr>Кувшинка белоснежная</vt:lpstr>
      <vt:lpstr>Ковыль перистый</vt:lpstr>
      <vt:lpstr>Плаун булавовидный</vt:lpstr>
      <vt:lpstr>Плаун годичный</vt:lpstr>
      <vt:lpstr>Подорожник наибольший</vt:lpstr>
      <vt:lpstr>Солонечник русский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природных ресурсов и экологии Российской Федерации ФГБУ «Национальный парк «Нижняя Кама»</dc:title>
  <dc:creator>Пользователь</dc:creator>
  <cp:lastModifiedBy>Димажуков</cp:lastModifiedBy>
  <cp:revision>83</cp:revision>
  <dcterms:created xsi:type="dcterms:W3CDTF">2019-03-14T07:01:54Z</dcterms:created>
  <dcterms:modified xsi:type="dcterms:W3CDTF">2019-04-08T17:25:43Z</dcterms:modified>
</cp:coreProperties>
</file>