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78" r:id="rId7"/>
    <p:sldId id="262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5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B84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2" autoAdjust="0"/>
    <p:restoredTop sz="94654" autoAdjust="0"/>
  </p:normalViewPr>
  <p:slideViewPr>
    <p:cSldViewPr>
      <p:cViewPr varScale="1">
        <p:scale>
          <a:sx n="104" d="100"/>
          <a:sy n="104" d="100"/>
        </p:scale>
        <p:origin x="-1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6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3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3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5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2" y="2514601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514601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1" y="1676400"/>
            <a:ext cx="5111751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5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8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2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6" y="5816601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2" y="6219827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2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nkama-park.ru/news/2019-04-18-1222" TargetMode="External"/><Relationship Id="rId7" Type="http://schemas.openxmlformats.org/officeDocument/2006/relationships/hyperlink" Target="https://vk.com/guzelkrasnoperova?w=wall21433940_5322/all" TargetMode="External"/><Relationship Id="rId2" Type="http://schemas.openxmlformats.org/officeDocument/2006/relationships/hyperlink" Target="http://nkama-park.ru/news/2019-04-18-122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kama-park.ru/news/2018-08-01-1165" TargetMode="External"/><Relationship Id="rId5" Type="http://schemas.openxmlformats.org/officeDocument/2006/relationships/hyperlink" Target="http://nkama-park.ru/news/2019-03-12-1209" TargetMode="External"/><Relationship Id="rId4" Type="http://schemas.openxmlformats.org/officeDocument/2006/relationships/hyperlink" Target="http://nkama-park.ru/news/2019-04-01-1215%20&#1052;&#1072;&#1089;&#1083;&#1077;&#1085;&#1080;&#1094;&#1072;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1" y="2928934"/>
            <a:ext cx="7851648" cy="18288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i="1" spc="50" dirty="0" smtClean="0">
                <a:ln w="11430"/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dobe Hebrew" pitchFamily="18" charset="-79"/>
              </a:rPr>
              <a:t>Проект</a:t>
            </a:r>
            <a:br>
              <a:rPr lang="ru-RU" sz="6000" i="1" spc="50" dirty="0" smtClean="0">
                <a:ln w="11430"/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dobe Hebrew" pitchFamily="18" charset="-79"/>
              </a:rPr>
            </a:br>
            <a:r>
              <a:rPr lang="ru-RU" sz="6000" i="1" spc="50" dirty="0" smtClean="0">
                <a:ln w="11430"/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dobe Hebrew" pitchFamily="18" charset="-79"/>
              </a:rPr>
              <a:t> «Школа заповедной природы» </a:t>
            </a:r>
            <a:r>
              <a:rPr lang="ru-RU" sz="6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dobe Hebrew" pitchFamily="18" charset="-79"/>
              </a:rPr>
              <a:t/>
            </a:r>
            <a:br>
              <a:rPr lang="ru-RU" sz="6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dobe Hebrew" pitchFamily="18" charset="-79"/>
              </a:rPr>
            </a:br>
            <a:endParaRPr lang="ru-RU" sz="66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dobe Hebrew" pitchFamily="18" charset="-79"/>
            </a:endParaRPr>
          </a:p>
        </p:txBody>
      </p:sp>
      <p:sp>
        <p:nvSpPr>
          <p:cNvPr id="19458" name="AutoShape 2" descr="https://million-wallpapers.ru/wallpapers/3/5/4621446827442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https://million-wallpapers.ru/wallpapers/3/5/4621446827442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https://million-wallpapers.ru/wallpapers/3/5/4621446827442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4" name="AutoShape 8" descr="https://million-wallpapers.ru/wallpapers/3/5/4621446827442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amilyausha\Desktop\kg5.jpg"/>
          <p:cNvPicPr>
            <a:picLocks noChangeAspect="1" noChangeArrowheads="1"/>
          </p:cNvPicPr>
          <p:nvPr/>
        </p:nvPicPr>
        <p:blipFill>
          <a:blip r:embed="rId2" cstate="print"/>
          <a:srcRect l="12500" t="61057" r="7812" b="7982"/>
          <a:stretch>
            <a:fillRect/>
          </a:stretch>
        </p:blipFill>
        <p:spPr bwMode="auto">
          <a:xfrm>
            <a:off x="0" y="4347882"/>
            <a:ext cx="9144000" cy="25101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500165" y="500044"/>
            <a:ext cx="2214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</a:rPr>
              <a:t>Экотрамвай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8" name="Picture 2" descr="C:\Users\AMILYA~1\AppData\Local\Temp\Rar$DI93.040\uask9AM_lPQ.jpg"/>
          <p:cNvPicPr>
            <a:picLocks noChangeAspect="1" noChangeArrowheads="1"/>
          </p:cNvPicPr>
          <p:nvPr/>
        </p:nvPicPr>
        <p:blipFill>
          <a:blip r:embed="rId2" cstate="print"/>
          <a:srcRect l="-8955" t="5877" r="9416"/>
          <a:stretch>
            <a:fillRect/>
          </a:stretch>
        </p:blipFill>
        <p:spPr bwMode="auto">
          <a:xfrm>
            <a:off x="3857622" y="0"/>
            <a:ext cx="5286380" cy="3431986"/>
          </a:xfrm>
          <a:prstGeom prst="rect">
            <a:avLst/>
          </a:prstGeom>
          <a:noFill/>
        </p:spPr>
      </p:pic>
      <p:pic>
        <p:nvPicPr>
          <p:cNvPr id="9218" name="Picture 2" descr="http://nkama-park.ru/_nw/12/41371053.jpg"/>
          <p:cNvPicPr>
            <a:picLocks noChangeAspect="1" noChangeArrowheads="1"/>
          </p:cNvPicPr>
          <p:nvPr/>
        </p:nvPicPr>
        <p:blipFill>
          <a:blip r:embed="rId3" cstate="print"/>
          <a:srcRect l="2813" t="11070" r="6250" b="10055"/>
          <a:stretch>
            <a:fillRect/>
          </a:stretch>
        </p:blipFill>
        <p:spPr bwMode="auto">
          <a:xfrm>
            <a:off x="0" y="2"/>
            <a:ext cx="4714877" cy="3202299"/>
          </a:xfrm>
          <a:prstGeom prst="rect">
            <a:avLst/>
          </a:prstGeom>
          <a:noFill/>
        </p:spPr>
      </p:pic>
      <p:pic>
        <p:nvPicPr>
          <p:cNvPr id="9220" name="Picture 4" descr="http://nkama-park.ru/_nw/12/67204566.jpg"/>
          <p:cNvPicPr>
            <a:picLocks noChangeAspect="1" noChangeArrowheads="1"/>
          </p:cNvPicPr>
          <p:nvPr/>
        </p:nvPicPr>
        <p:blipFill>
          <a:blip r:embed="rId4" cstate="print"/>
          <a:srcRect l="1379" t="11030" r="2113"/>
          <a:stretch>
            <a:fillRect/>
          </a:stretch>
        </p:blipFill>
        <p:spPr bwMode="auto">
          <a:xfrm>
            <a:off x="0" y="3143248"/>
            <a:ext cx="4929255" cy="3714752"/>
          </a:xfrm>
          <a:prstGeom prst="rect">
            <a:avLst/>
          </a:prstGeom>
          <a:noFill/>
        </p:spPr>
      </p:pic>
      <p:pic>
        <p:nvPicPr>
          <p:cNvPr id="9224" name="Picture 8" descr="https://pp.userapi.com/c852028/v852028684/ed919/0Lui_9sH-g8.jpg"/>
          <p:cNvPicPr>
            <a:picLocks noChangeAspect="1" noChangeArrowheads="1"/>
          </p:cNvPicPr>
          <p:nvPr/>
        </p:nvPicPr>
        <p:blipFill>
          <a:blip r:embed="rId5" cstate="print"/>
          <a:srcRect l="1351" t="8109" r="4054"/>
          <a:stretch>
            <a:fillRect/>
          </a:stretch>
        </p:blipFill>
        <p:spPr bwMode="auto">
          <a:xfrm>
            <a:off x="4339413" y="3214686"/>
            <a:ext cx="4804587" cy="3643314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28596" y="142852"/>
            <a:ext cx="385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Акция «</a:t>
            </a:r>
            <a:r>
              <a:rPr lang="ru-RU" sz="2800" dirty="0" err="1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Э</a:t>
            </a:r>
            <a:r>
              <a:rPr lang="ru-RU" sz="2800" dirty="0" err="1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котрамвай</a:t>
            </a:r>
            <a:r>
              <a:rPr lang="ru-RU" sz="28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»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714349" y="3286126"/>
            <a:ext cx="342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Акция «</a:t>
            </a:r>
            <a:r>
              <a:rPr lang="ru-RU" sz="24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Экотрамвай</a:t>
            </a:r>
            <a:r>
              <a:rPr lang="ru-RU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»</a:t>
            </a:r>
            <a:endParaRPr lang="ru-RU" sz="2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29124" y="3286125"/>
            <a:ext cx="48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Мастер-класс </a:t>
            </a:r>
          </a:p>
          <a:p>
            <a:pPr algn="ctr"/>
            <a:r>
              <a:rPr lang="ru-RU" sz="24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«Роспись  </a:t>
            </a:r>
            <a:r>
              <a:rPr lang="ru-RU" sz="24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игрушек из </a:t>
            </a:r>
            <a:r>
              <a:rPr lang="ru-RU" sz="24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глины» </a:t>
            </a:r>
            <a:endParaRPr lang="ru-RU" sz="24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43504" y="142853"/>
            <a:ext cx="37862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</a:rPr>
              <a:t>Экологический поход </a:t>
            </a:r>
          </a:p>
          <a:p>
            <a:pPr algn="ctr"/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</a:rPr>
              <a:t>«На </a:t>
            </a:r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</a:rPr>
              <a:t>встречу </a:t>
            </a:r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</a:rPr>
              <a:t>зиме» </a:t>
            </a:r>
            <a:endParaRPr lang="ru-RU" sz="2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8198" name="Picture 6" descr="https://pp.userapi.com/c848628/v848628039/cd393/hT-2Ib965cQ.jpg"/>
          <p:cNvPicPr>
            <a:picLocks noChangeAspect="1" noChangeArrowheads="1"/>
          </p:cNvPicPr>
          <p:nvPr/>
        </p:nvPicPr>
        <p:blipFill>
          <a:blip r:embed="rId2" cstate="print"/>
          <a:srcRect t="3333" r="15165"/>
          <a:stretch>
            <a:fillRect/>
          </a:stretch>
        </p:blipFill>
        <p:spPr bwMode="auto">
          <a:xfrm>
            <a:off x="142846" y="142852"/>
            <a:ext cx="4643471" cy="3643338"/>
          </a:xfrm>
          <a:prstGeom prst="rect">
            <a:avLst/>
          </a:prstGeom>
          <a:noFill/>
        </p:spPr>
      </p:pic>
      <p:pic>
        <p:nvPicPr>
          <p:cNvPr id="8200" name="Picture 8" descr="http://nkama-park.ru/_nw/12/27371211.jpg"/>
          <p:cNvPicPr>
            <a:picLocks noChangeAspect="1" noChangeArrowheads="1"/>
          </p:cNvPicPr>
          <p:nvPr/>
        </p:nvPicPr>
        <p:blipFill>
          <a:blip r:embed="rId3" cstate="print"/>
          <a:srcRect r="8763" b="4167"/>
          <a:stretch>
            <a:fillRect/>
          </a:stretch>
        </p:blipFill>
        <p:spPr bwMode="auto">
          <a:xfrm>
            <a:off x="142846" y="3429001"/>
            <a:ext cx="4643471" cy="328614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71472" y="2928934"/>
            <a:ext cx="37203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bg1"/>
                </a:solidFill>
              </a:rPr>
              <a:t>Экологические уроки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8661" y="3429000"/>
            <a:ext cx="3517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Фотовыставка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202" name="Picture 10" descr="http://nkama-park.ru/_nw/11/84329288.jpg"/>
          <p:cNvPicPr>
            <a:picLocks noChangeAspect="1" noChangeArrowheads="1"/>
          </p:cNvPicPr>
          <p:nvPr/>
        </p:nvPicPr>
        <p:blipFill>
          <a:blip r:embed="rId4" cstate="print"/>
          <a:srcRect l="14384" r="4963"/>
          <a:stretch>
            <a:fillRect/>
          </a:stretch>
        </p:blipFill>
        <p:spPr bwMode="auto">
          <a:xfrm>
            <a:off x="4500531" y="142852"/>
            <a:ext cx="4643471" cy="328614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429258" y="2857496"/>
            <a:ext cx="2440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Летний поход</a:t>
            </a:r>
            <a:endParaRPr lang="ru-RU" sz="28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204" name="Picture 12" descr="http://nkama-park.ru/_nw/12/034421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65694" y="3429001"/>
            <a:ext cx="4378308" cy="328614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922398" y="6143646"/>
            <a:ext cx="3627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Экологический </a:t>
            </a:r>
            <a:r>
              <a:rPr lang="ru-RU" sz="2400" b="1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десант</a:t>
            </a:r>
            <a:endParaRPr lang="ru-RU" sz="2400" b="1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Ссылки и копии публикаций в СМИ о проекте</a:t>
            </a:r>
            <a:endParaRPr lang="ru-RU" sz="32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43052"/>
            <a:ext cx="8229600" cy="2500330"/>
          </a:xfrm>
        </p:spPr>
        <p:txBody>
          <a:bodyPr>
            <a:normAutofit fontScale="70000" lnSpcReduction="20000"/>
          </a:bodyPr>
          <a:lstStyle/>
          <a:p>
            <a:r>
              <a:rPr lang="ru-RU" u="sng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  <a:hlinkClick r:id="rId2"/>
              </a:rPr>
              <a:t>http://nkama-park.ru/news/2019-04-18-1223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</a:rPr>
              <a:t> 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</a:rPr>
              <a:t>Фотовыставка</a:t>
            </a:r>
            <a:r>
              <a:rPr lang="ru-RU" dirty="0" smtClean="0"/>
              <a:t> "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Национальный парк "Нижняя Кама" - природное и культурное достояние Республики Татарстан"</a:t>
            </a:r>
            <a:endParaRPr lang="ru-RU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1">
                  <a:lumMod val="50000"/>
                </a:schemeClr>
              </a:solidFill>
            </a:endParaRPr>
          </a:p>
          <a:p>
            <a:r>
              <a:rPr lang="ru-RU" u="sng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  <a:hlinkClick r:id="rId3"/>
              </a:rPr>
              <a:t>http://nkama-park.ru/news/2019-04-18-1222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</a:rPr>
              <a:t>  Экологический форум</a:t>
            </a:r>
          </a:p>
          <a:p>
            <a:r>
              <a:rPr lang="ru-RU" u="sng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  <a:hlinkClick r:id="rId4"/>
              </a:rPr>
              <a:t>http://nkama-park.ru/news/2019-04-01-1215 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</a:rPr>
              <a:t> День птиц</a:t>
            </a:r>
          </a:p>
          <a:p>
            <a:r>
              <a:rPr lang="ru-RU" u="sng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  <a:hlinkClick r:id="rId5"/>
              </a:rPr>
              <a:t>http://nkama-park.ru/news/2019-03-12-1209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</a:rPr>
              <a:t> 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</a:rPr>
              <a:t>Экологическая масленица</a:t>
            </a:r>
            <a:endParaRPr lang="ru-RU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1">
                  <a:lumMod val="25000"/>
                </a:schemeClr>
              </a:solidFill>
            </a:endParaRPr>
          </a:p>
          <a:p>
            <a:r>
              <a:rPr lang="ru-RU" u="sng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  <a:hlinkClick r:id="rId6"/>
              </a:rPr>
              <a:t>http://nkama-park.ru/news/2018-08-01-1165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</a:rPr>
              <a:t> Поход летний </a:t>
            </a:r>
          </a:p>
          <a:p>
            <a:r>
              <a:rPr lang="ru-RU" u="sng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  <a:hlinkClick r:id="rId7"/>
              </a:rPr>
              <a:t>https://vk.com/guzelkrasnoperova?w=wall21433940_5322%2Fall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</a:rPr>
              <a:t>  Зеленое ГТО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9" y="3929068"/>
            <a:ext cx="65630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Ссылки на  </a:t>
            </a:r>
            <a:r>
              <a:rPr lang="ru-RU" sz="3200" dirty="0" err="1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мультимедийные</a:t>
            </a:r>
            <a:r>
              <a:rPr lang="ru-RU" sz="32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материалы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4643448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https://drive.google.com/open?id=1bbeN3P4_36zM6Dq2JL78dkAHE5v119et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4471" y="642938"/>
            <a:ext cx="4015063" cy="568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357298"/>
          </a:xfrm>
        </p:spPr>
        <p:txBody>
          <a:bodyPr/>
          <a:lstStyle/>
          <a:p>
            <a:pPr algn="ctr"/>
            <a:r>
              <a:rPr lang="ru-RU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План работы</a:t>
            </a:r>
            <a:endParaRPr lang="ru-RU" dirty="0">
              <a:ln>
                <a:solidFill>
                  <a:schemeClr val="tx1">
                    <a:lumMod val="25000"/>
                  </a:schemeClr>
                </a:solidFill>
              </a:ln>
              <a:solidFill>
                <a:schemeClr val="tx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     </a:t>
            </a:r>
            <a:r>
              <a:rPr lang="ru-RU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«</a:t>
            </a:r>
            <a:r>
              <a:rPr lang="ru-RU" i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Эко Трек</a:t>
            </a:r>
            <a:r>
              <a:rPr lang="ru-RU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» </a:t>
            </a:r>
          </a:p>
          <a:p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Планируется разработка экологического </a:t>
            </a:r>
            <a:r>
              <a:rPr lang="ru-RU" dirty="0" err="1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веломаршрута</a:t>
            </a:r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Цель: пропаганда здорового образа жизни, популяризация спортивной и экологической деятельности. </a:t>
            </a:r>
          </a:p>
          <a:p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Даты: май 2020 – август </a:t>
            </a:r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2020 гг.</a:t>
            </a:r>
            <a:endParaRPr lang="ru-RU" dirty="0" smtClean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 </a:t>
            </a:r>
          </a:p>
          <a:p>
            <a:pPr>
              <a:buNone/>
            </a:pPr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     </a:t>
            </a:r>
            <a:r>
              <a:rPr lang="ru-RU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«</a:t>
            </a:r>
            <a:r>
              <a:rPr lang="ru-RU" i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Снежная долина</a:t>
            </a:r>
            <a:r>
              <a:rPr lang="ru-RU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» </a:t>
            </a:r>
          </a:p>
          <a:p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Планируется разработка зимнего лыжного маршрута. </a:t>
            </a:r>
          </a:p>
          <a:p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Цель: пропаганда здорового образа жизни, популяризация спортивной и экологической деятельности.</a:t>
            </a:r>
          </a:p>
          <a:p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Даты: январь 2020 – февраль </a:t>
            </a:r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2020 гг.</a:t>
            </a:r>
            <a:endParaRPr lang="ru-RU" dirty="0" smtClean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 smtClean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     </a:t>
            </a:r>
            <a:r>
              <a:rPr lang="ru-RU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Фотоконкурс «</a:t>
            </a:r>
            <a:r>
              <a:rPr lang="ru-RU" i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По следам животных</a:t>
            </a:r>
            <a:r>
              <a:rPr lang="ru-RU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» </a:t>
            </a:r>
          </a:p>
          <a:p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Планируется проведение фотоконкурса среди посетителей ТРК «Корабельная роща». </a:t>
            </a:r>
          </a:p>
          <a:p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Цель: популяризация экологической деятельности, активизация творческой деятельности.</a:t>
            </a:r>
          </a:p>
          <a:p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Даты: март 2020 – апрель </a:t>
            </a:r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2020 гг.</a:t>
            </a:r>
            <a:endParaRPr lang="ru-RU" dirty="0" smtClean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0"/>
          <a:ext cx="8229603" cy="6500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24"/>
                <a:gridCol w="2928959"/>
                <a:gridCol w="4900620"/>
              </a:tblGrid>
              <a:tr h="7648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№</a:t>
                      </a:r>
                      <a:endParaRPr lang="ru-RU" sz="1600" dirty="0" smtClean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Планируемые мероприятия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Планируемый охват</a:t>
                      </a:r>
                      <a:endParaRPr lang="ru-RU" sz="1800" dirty="0"/>
                    </a:p>
                  </a:txBody>
                  <a:tcPr/>
                </a:tc>
              </a:tr>
              <a:tr h="592723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1.</a:t>
                      </a:r>
                      <a:endParaRPr lang="ru-RU" sz="18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Экоквесты</a:t>
                      </a:r>
                      <a:endParaRPr lang="ru-RU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школьники 12-15 лет </a:t>
                      </a:r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(160 человек)</a:t>
                      </a:r>
                      <a:endParaRPr lang="ru-RU" sz="2000" dirty="0" smtClean="0"/>
                    </a:p>
                  </a:txBody>
                  <a:tcPr/>
                </a:tc>
              </a:tr>
              <a:tr h="592723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2.</a:t>
                      </a:r>
                      <a:endParaRPr lang="ru-RU" sz="18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Экологические экскурсии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школьники 13-16 лет </a:t>
                      </a:r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(200-250 человек)</a:t>
                      </a:r>
                      <a:endParaRPr lang="ru-RU" sz="2000" dirty="0"/>
                    </a:p>
                  </a:txBody>
                  <a:tcPr/>
                </a:tc>
              </a:tr>
              <a:tr h="110896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3.</a:t>
                      </a:r>
                      <a:endParaRPr lang="ru-RU" sz="18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Фотоконкурсы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жители города Набережные Челны и районов Республики </a:t>
                      </a:r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Татарстан (2000 чел)</a:t>
                      </a:r>
                      <a:endParaRPr lang="ru-RU" sz="2000" dirty="0"/>
                    </a:p>
                  </a:txBody>
                  <a:tcPr/>
                </a:tc>
              </a:tr>
              <a:tr h="110896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4.</a:t>
                      </a:r>
                      <a:endParaRPr lang="ru-RU" sz="18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Экоуроки</a:t>
                      </a:r>
                      <a:r>
                        <a:rPr lang="ru-RU" sz="1800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и мастер-классы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школьники </a:t>
                      </a:r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10-13 </a:t>
                      </a:r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лет (180 чел.), </a:t>
                      </a:r>
                    </a:p>
                    <a:p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обучающиеся СПО </a:t>
                      </a:r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16-18 </a:t>
                      </a:r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лет (60 чел.)</a:t>
                      </a:r>
                      <a:endParaRPr lang="ru-RU" sz="2000" dirty="0"/>
                    </a:p>
                  </a:txBody>
                  <a:tcPr/>
                </a:tc>
              </a:tr>
              <a:tr h="122368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5.</a:t>
                      </a:r>
                      <a:endParaRPr lang="ru-RU" sz="18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Проведение выездного экологического лагеря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5 отрядов по 10 человек, школьники 10-13 лет</a:t>
                      </a:r>
                      <a:endParaRPr lang="ru-RU" sz="2000" dirty="0"/>
                    </a:p>
                  </a:txBody>
                  <a:tcPr/>
                </a:tc>
              </a:tr>
              <a:tr h="110896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6.</a:t>
                      </a:r>
                      <a:endParaRPr lang="ru-RU" sz="18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Обучающие походы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1" dirty="0" smtClean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жители города Набережные Челны и районов Республики Татарстан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1">
                    <a:lumMod val="10000"/>
                  </a:schemeClr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Monotype Corsiva" pitchFamily="66" charset="0"/>
              </a:rPr>
              <a:t>Необходимые ресурсы</a:t>
            </a:r>
            <a:endParaRPr lang="ru-RU" dirty="0">
              <a:ln>
                <a:solidFill>
                  <a:schemeClr val="tx1">
                    <a:lumMod val="25000"/>
                  </a:schemeClr>
                </a:solidFill>
              </a:ln>
              <a:solidFill>
                <a:schemeClr val="tx1">
                  <a:lumMod val="10000"/>
                </a:schemeClr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Monotype Corsiva" pitchFamily="66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-154814"/>
          <a:ext cx="9144000" cy="704960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74607"/>
                <a:gridCol w="2135724"/>
                <a:gridCol w="4350548"/>
                <a:gridCol w="2183121"/>
              </a:tblGrid>
              <a:tr h="5411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№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 мероприятия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Необходимые ресурсы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Источники финансирования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14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1.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«Эко Трек» 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Разработка детального проекта, обустройство, реализация, информационное обеспечение, </a:t>
                      </a:r>
                      <a:r>
                        <a:rPr lang="ru-RU" sz="1100" dirty="0" smtClean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спортинвентарь</a:t>
                      </a:r>
                      <a:r>
                        <a:rPr lang="ru-RU" sz="11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Спонсоры, гранты, бюджет НП «Нижняя Кама»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14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2.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«Снежная долина» 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Разработка детального проекта, обустройство, реализация, информационное обеспечение, спорт-инвентарь.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Спонсоры, гранты, бюджет НП «Нижняя Кама»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14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3.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Фотоконкурс «По следам животных» 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Подготовленное помещение, распечатанные фотографии, стойки для фотографии и прочий инвентарь.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Спонсоры, бюджет НП «Нижняя Кама»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14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Экоквесты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Костюмы и соответствующий инвентарь. Канцелярия, поддержка информационных ресурсов.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Спонсоры, бюджет НП «Нижняя Кама»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11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Экологические </a:t>
                      </a:r>
                      <a:r>
                        <a:rPr lang="ru-RU" sz="1200" dirty="0" smtClean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экскурсии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Палатки, туристический инвентарь.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Спонсоры, бюджет НП «Нижняя Кама»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14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Фотоконкурсы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Подготовленное помещение, распечатанные фотографии, стойки для фотографии и прочий инвентарь.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Спонсоры, бюджет НП «Нижняя Кама»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22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Экоуроки</a:t>
                      </a: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ru-RU" sz="1200" dirty="0" smtClean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мастер-классы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Подготовленные для ведения учебной деятельности помещения. Специальный инвентарь и высококвалифицированные кадры. 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 НП «Нижняя Кама»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14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Проведение детского </a:t>
                      </a:r>
                      <a:r>
                        <a:rPr lang="ru-RU" sz="1200" dirty="0" smtClean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лагеря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Спортинвентарь</a:t>
                      </a: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туристический инвентарь, питание,  высококвалифицированные кадры.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Спонсоры, бюджет НП «Нижняя Кама»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5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Обучающие походы</a:t>
                      </a:r>
                      <a:endParaRPr lang="ru-RU" sz="110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Палатки, туристический инвентарь.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n>
                            <a:solidFill>
                              <a:schemeClr val="tx1">
                                <a:lumMod val="25000"/>
                              </a:schemeClr>
                            </a:solidFill>
                          </a:ln>
                          <a:solidFill>
                            <a:schemeClr val="tx1">
                              <a:lumMod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Спонсоры, бюджет НП «Нижняя Кама»</a:t>
                      </a:r>
                      <a:endParaRPr lang="ru-RU" sz="1100" dirty="0">
                        <a:ln>
                          <a:solidFill>
                            <a:schemeClr val="tx1">
                              <a:lumMod val="25000"/>
                            </a:schemeClr>
                          </a:solidFill>
                        </a:ln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8" y="-142900"/>
            <a:ext cx="3786215" cy="128586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26B842"/>
                </a:solidFill>
                <a:latin typeface="Monotype Corsiva" pitchFamily="66" charset="0"/>
              </a:rPr>
              <a:t>Цель проекта:</a:t>
            </a:r>
            <a:r>
              <a:rPr lang="ru-RU" sz="4400" b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26B842"/>
                </a:solidFill>
              </a:rPr>
              <a:t> </a:t>
            </a:r>
            <a:r>
              <a:rPr lang="ru-RU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26B842"/>
                </a:solidFill>
              </a:rPr>
              <a:t> </a:t>
            </a:r>
            <a:endParaRPr lang="ru-RU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rgbClr val="26B84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3" y="1214424"/>
            <a:ext cx="4000528" cy="496730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- </a:t>
            </a:r>
            <a:r>
              <a:rPr lang="ru-RU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создание условий для просветительской, экскурсионной, творческой и исследовательской деятельности «Школы заповедной природы» на базе туристско-рекреационного комплекса «Корабельная роща» НП «Нижняя Кама»;</a:t>
            </a:r>
          </a:p>
          <a:p>
            <a:pPr>
              <a:buNone/>
            </a:pPr>
            <a:r>
              <a:rPr lang="ru-RU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- содействие развитию познавательного туризма  и повышение эффективности эколого-просветительской деятельности на территории ТРК «Корабельная роща».</a:t>
            </a:r>
          </a:p>
          <a:p>
            <a:pPr>
              <a:buNone/>
            </a:pPr>
            <a:r>
              <a:rPr lang="ru-RU" i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Сроки реализации: декабрь 2017 – декабрь 2019 г.</a:t>
            </a:r>
            <a:endParaRPr lang="ru-RU" i="1" dirty="0">
              <a:ln>
                <a:solidFill>
                  <a:schemeClr val="tx1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7685" y="428604"/>
            <a:ext cx="47863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Задачи проекта:</a:t>
            </a:r>
            <a:endParaRPr lang="ru-RU" sz="4000" dirty="0">
              <a:ln>
                <a:solidFill>
                  <a:schemeClr val="tx1">
                    <a:lumMod val="50000"/>
                  </a:schemeClr>
                </a:solidFill>
              </a:ln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43372" y="1142986"/>
            <a:ext cx="4572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- разработать  эколого-просветительские программы и реализовать на базе ТРК «Корабельная роща»;</a:t>
            </a:r>
          </a:p>
          <a:p>
            <a:pPr>
              <a:buNone/>
            </a:pP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- доработать </a:t>
            </a:r>
            <a:r>
              <a:rPr lang="ru-RU" sz="2000" b="1" dirty="0" err="1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экотропу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«Корабельная роща» (доработка 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визуальной  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коммуникации, создание 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малых архитектурных  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форм, 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концепции 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обустройства экотропы) 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для 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проведения экскурсионных, эколого-просветительских и культурно-познавательных  программ  для детей и взрослых 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в 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рамках 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«Школы 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заповедной </a:t>
            </a: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природы»;</a:t>
            </a:r>
            <a:endParaRPr lang="ru-RU" sz="2000" b="1" dirty="0" smtClean="0">
              <a:ln>
                <a:solidFill>
                  <a:schemeClr val="tx1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- способствовать формированию экологической культуры, воспитанию бережного отношения к заповедной природе;</a:t>
            </a:r>
          </a:p>
          <a:p>
            <a:pPr>
              <a:buNone/>
            </a:pPr>
            <a:r>
              <a:rPr lang="ru-RU" sz="2000" b="1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- вовлечение населения в природоохранную деятельность</a:t>
            </a:r>
            <a:r>
              <a:rPr lang="ru-RU" sz="2000" dirty="0" smtClean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1">
                    <a:lumMod val="25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857232"/>
            <a:ext cx="8229600" cy="36745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Проблема</a:t>
            </a:r>
            <a:endParaRPr lang="ru-RU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9" y="1428736"/>
            <a:ext cx="8229600" cy="438912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Большую роль в деле сохранения природных комплексов и объектов ООПТ играет познавательный </a:t>
            </a:r>
            <a:r>
              <a:rPr lang="ru-RU" sz="24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экологический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туризм. Учитывая особенности национального 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парка: близость 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крупного агломерата четырех городов, массовое посещение, неорганизованный туризм, традиционные места отдыха населения - основной задачей национального парка является сохранение природных комплексов, снижение рекреационных нагрузок, обеспечение безопасности и комфортности для  посетителей.  Наиболее приемлемой формой организации познавательного </a:t>
            </a:r>
            <a:r>
              <a:rPr lang="ru-RU" sz="24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экотуризма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в </a:t>
            </a:r>
            <a:r>
              <a:rPr lang="ru-RU" sz="24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нацпарке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являются образовательные маршруты для различных групп населения. 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428604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5400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Краткое описание проекта</a:t>
            </a:r>
            <a:r>
              <a:rPr lang="ru-RU" sz="5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5400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5" y="1000108"/>
            <a:ext cx="5786477" cy="5857892"/>
          </a:xfrm>
        </p:spPr>
        <p:txBody>
          <a:bodyPr>
            <a:normAutofit fontScale="25000" lnSpcReduction="20000"/>
          </a:bodyPr>
          <a:lstStyle/>
          <a:p>
            <a:pPr marL="0" lvl="0" indent="274320" algn="just">
              <a:lnSpc>
                <a:spcPct val="120000"/>
              </a:lnSpc>
              <a:spcBef>
                <a:spcPts val="0"/>
              </a:spcBef>
            </a:pPr>
            <a:r>
              <a:rPr lang="ru-RU" sz="7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Экотропа</a:t>
            </a: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«Корабельная роща» расположена в </a:t>
            </a:r>
            <a:r>
              <a:rPr lang="ru-RU" sz="7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Боровецком</a:t>
            </a: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лесу </a:t>
            </a:r>
            <a:r>
              <a:rPr lang="ru-RU" sz="7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Челнинского</a:t>
            </a: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участкового лесничества. Путешествие по экологической тропе начинается с родника Святой </a:t>
            </a:r>
            <a:r>
              <a:rPr lang="ru-RU" sz="7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Параскевы</a:t>
            </a: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Пятницы и увлекает туристов вглубь </a:t>
            </a:r>
            <a:r>
              <a:rPr lang="ru-RU" sz="7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Боровецкого</a:t>
            </a: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леса, предоставляет возможность посетить живописные лесные уголки, познакомиться с флорой и фауной национального парка. </a:t>
            </a: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Для </a:t>
            </a: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организованных групп возможно посещение Гончарной мастерской в </a:t>
            </a:r>
            <a:r>
              <a:rPr lang="ru-RU" sz="7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туркомплексе</a:t>
            </a: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.</a:t>
            </a:r>
          </a:p>
          <a:p>
            <a:pPr marL="0" lvl="0" indent="274320" algn="just">
              <a:lnSpc>
                <a:spcPct val="120000"/>
              </a:lnSpc>
              <a:spcBef>
                <a:spcPts val="0"/>
              </a:spcBef>
            </a:pP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Проект «Школа заповедной природы» был  нацелен на  разработку и </a:t>
            </a: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комплекса мероприятий на </a:t>
            </a:r>
            <a:r>
              <a:rPr lang="ru-RU" sz="7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экотропе</a:t>
            </a: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для развития познавательного туризма и ведения эколого-просветительской деятельности на территории национального парка "Нижняя Кама". </a:t>
            </a:r>
            <a:r>
              <a:rPr lang="ru-RU" sz="7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Для этого необходимо  было в первую очередь создать экологическую тропу с высокоэффективной инфраструктурой (демонстрационные объекты, малые архитектурные формы,  информационные стенды, указатели, интерактивные площадки и другие элементы обустройства).  А также проведение подготовительных  </a:t>
            </a:r>
            <a:r>
              <a:rPr lang="ru-RU" sz="80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эколого</a:t>
            </a:r>
            <a:r>
              <a:rPr lang="ru-RU" sz="80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- просветительских мероприятий для различных групп населения. </a:t>
            </a:r>
            <a:endParaRPr lang="ru-RU" sz="8000" b="1" dirty="0" smtClean="0">
              <a:solidFill>
                <a:schemeClr val="tx1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  <a:p>
            <a:pPr marL="0" indent="27432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" name="Рисунок 9" descr="C:\Users\amilyausha\Desktop\1111.png"/>
          <p:cNvPicPr/>
          <p:nvPr/>
        </p:nvPicPr>
        <p:blipFill>
          <a:blip r:embed="rId2" cstate="print"/>
          <a:srcRect t="13706" b="-508"/>
          <a:stretch>
            <a:fillRect/>
          </a:stretch>
        </p:blipFill>
        <p:spPr bwMode="auto">
          <a:xfrm>
            <a:off x="6215075" y="3500438"/>
            <a:ext cx="292892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amilyausha\Desktop\1111.png"/>
          <p:cNvPicPr/>
          <p:nvPr/>
        </p:nvPicPr>
        <p:blipFill>
          <a:blip r:embed="rId3" cstate="print"/>
          <a:srcRect l="1857" t="22309"/>
          <a:stretch>
            <a:fillRect/>
          </a:stretch>
        </p:blipFill>
        <p:spPr bwMode="auto">
          <a:xfrm>
            <a:off x="6143636" y="1142984"/>
            <a:ext cx="300036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6" y="857232"/>
            <a:ext cx="8858310" cy="600076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sz="5000" dirty="0" smtClean="0">
              <a:solidFill>
                <a:schemeClr val="tx1">
                  <a:lumMod val="50000"/>
                </a:schemeClr>
              </a:solidFill>
              <a:latin typeface="Monotype Corsiva" pitchFamily="66" charset="0"/>
            </a:endParaRPr>
          </a:p>
          <a:p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Для этого были разработан цикл просветительских мероприятий, акций, экологических  уроков.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В 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результате реализации проекта будут созданы благоприятные и качественные условия для проведения эколого-просветительских и экскурсионно-познавательных программ разработанных 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в рамках «Школы заповедной природы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»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.</a:t>
            </a:r>
            <a:endParaRPr lang="ru-RU" sz="3600" b="1" dirty="0" smtClean="0">
              <a:solidFill>
                <a:schemeClr val="tx1">
                  <a:lumMod val="50000"/>
                </a:schemeClr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    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В 2019 г 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на </a:t>
            </a:r>
            <a:r>
              <a:rPr lang="ru-RU" sz="3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экотропе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«Корабельная роща» 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нами 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апробированы: экскурсионная программа для старшеклассников, проведены 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эколого-просв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е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тительские 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мероприятия «День птиц», «Экологическая масленица», «Заповедный урок».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     Для более качественного усвоения материала было предложено наполнение экотропы интерактивными элементами и 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стендами., что позволило создать специальный 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познавательный и образовательный маршрут. Нами предложено: доработка </a:t>
            </a:r>
            <a:r>
              <a:rPr lang="ru-RU" sz="3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экотропы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«Корабельная роща», доработка визуальной коммуникации, создание малых архитектурных форм, концепция застроек. В разработке эскизного проекта участвовали студенты факультета искусств и дизайна: Миронова В., </a:t>
            </a:r>
            <a:r>
              <a:rPr lang="ru-RU" sz="3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Салангина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Е., Кузнецова Е., Лаврентьева В., </a:t>
            </a:r>
            <a:r>
              <a:rPr lang="ru-RU" sz="3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Ямщикова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А., Рындина В., Юсупова А. Разработкой программ и информационного наполнения занимались обучающиеся историко-географического факультета: </a:t>
            </a:r>
            <a:r>
              <a:rPr lang="ru-RU" sz="3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Рафикова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Л., Сергеев Д., </a:t>
            </a:r>
            <a:r>
              <a:rPr lang="ru-RU" sz="3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Галиев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Р., </a:t>
            </a:r>
            <a:r>
              <a:rPr lang="ru-RU" sz="3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Габбасова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А. Большая часть проекта реализуется силами сотрудников </a:t>
            </a:r>
            <a:r>
              <a:rPr lang="ru-RU" sz="36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нацпарка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, студентами и волонтерами экологического клуба «Гелиос». </a:t>
            </a:r>
          </a:p>
          <a:p>
            <a:endParaRPr lang="ru-RU" sz="5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0429" y="1714489"/>
            <a:ext cx="2458083" cy="17859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Элементы </a:t>
            </a:r>
            <a:r>
              <a:rPr lang="ru-RU" sz="4000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эко-тропы</a:t>
            </a:r>
            <a:r>
              <a:rPr lang="ru-RU" sz="5400" dirty="0" smtClean="0">
                <a:latin typeface="PTSansPro-Caption"/>
              </a:rPr>
              <a:t/>
            </a:r>
            <a:br>
              <a:rPr lang="ru-RU" sz="5400" dirty="0" smtClean="0">
                <a:latin typeface="PTSansPro-Caption"/>
              </a:rPr>
            </a:br>
            <a:endParaRPr lang="ru-RU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74" y="3786190"/>
            <a:ext cx="3176673" cy="24482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6"/>
          <a:stretch/>
        </p:blipFill>
        <p:spPr>
          <a:xfrm>
            <a:off x="714349" y="1785926"/>
            <a:ext cx="2473867" cy="18188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0433" y="4071944"/>
            <a:ext cx="2405079" cy="18038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297" r="11762"/>
          <a:stretch/>
        </p:blipFill>
        <p:spPr>
          <a:xfrm>
            <a:off x="6286512" y="1714490"/>
            <a:ext cx="1714512" cy="21499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315587" y="3828555"/>
            <a:ext cx="1941492" cy="24282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5" y="0"/>
            <a:ext cx="8229600" cy="12858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Достигнутые результаты</a:t>
            </a:r>
            <a:endParaRPr lang="ru-RU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45" y="1428736"/>
            <a:ext cx="87868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Разработаны и реализованы интересные и эффективные эколого-просветительские, экскурсионные и исследовательские программы, что позволило охватить более широкий круг населения.</a:t>
            </a:r>
          </a:p>
          <a:p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Для качественной реализации данных программ произведено наполнение </a:t>
            </a:r>
            <a:r>
              <a:rPr lang="ru-RU" sz="2400" b="1" dirty="0" err="1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экотропы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 интерактивными элементами и стендами. Итогом данной 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деятельности стало 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создание специального познавательного и образовательного маршрута «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Школа 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заповедной 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природы» протяженностью 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1,1 км.</a:t>
            </a:r>
            <a:endParaRPr lang="ru-RU" sz="2400" b="1" dirty="0">
              <a:solidFill>
                <a:schemeClr val="tx1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8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  <a:latin typeface="Monotype Corsiva" pitchFamily="66" charset="0"/>
              </a:rPr>
              <a:t>Охват</a:t>
            </a:r>
            <a:endParaRPr lang="ru-RU" dirty="0">
              <a:ln>
                <a:solidFill>
                  <a:schemeClr val="tx1">
                    <a:lumMod val="25000"/>
                  </a:schemeClr>
                </a:solidFill>
              </a:ln>
              <a:solidFill>
                <a:schemeClr val="tx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6" y="1428736"/>
            <a:ext cx="9572660" cy="5038740"/>
          </a:xfrm>
        </p:spPr>
        <p:txBody>
          <a:bodyPr>
            <a:normAutofit/>
          </a:bodyPr>
          <a:lstStyle/>
          <a:p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Экологический поход «На встречу зиме»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1-2.12.18 г. (13 чел)</a:t>
            </a:r>
            <a:endParaRPr lang="ru-RU" sz="2500" dirty="0" smtClean="0">
              <a:ln>
                <a:solidFill>
                  <a:schemeClr val="tx1">
                    <a:lumMod val="2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Экологическая масленица 9-10.03.19 г. (150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чел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.)</a:t>
            </a:r>
            <a:endParaRPr lang="ru-RU" sz="2500" dirty="0" smtClean="0">
              <a:ln>
                <a:solidFill>
                  <a:schemeClr val="tx1">
                    <a:lumMod val="2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День птиц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29.03.19 г. (25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чел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.)</a:t>
            </a:r>
            <a:endParaRPr lang="ru-RU" sz="2500" dirty="0" smtClean="0">
              <a:ln>
                <a:solidFill>
                  <a:schemeClr val="tx1">
                    <a:lumMod val="2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Акция «</a:t>
            </a:r>
            <a:r>
              <a:rPr lang="ru-RU" sz="2500" dirty="0" err="1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Экотрамвай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» 20.04.19 г.  (60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чел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.)</a:t>
            </a:r>
            <a:endParaRPr lang="ru-RU" sz="2500" dirty="0" smtClean="0">
              <a:ln>
                <a:solidFill>
                  <a:schemeClr val="tx1">
                    <a:lumMod val="2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Экологические уроки  (60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чел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.)</a:t>
            </a:r>
            <a:endParaRPr lang="ru-RU" sz="2500" dirty="0" smtClean="0">
              <a:ln>
                <a:solidFill>
                  <a:schemeClr val="tx1">
                    <a:lumMod val="2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Летний поход 25-26.06.18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г. (30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чел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.) </a:t>
            </a:r>
            <a:endParaRPr lang="ru-RU" sz="2500" dirty="0" smtClean="0">
              <a:ln>
                <a:solidFill>
                  <a:schemeClr val="tx1">
                    <a:lumMod val="2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Мастер-класс «Роспись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игрушек из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глины» (21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чел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.)</a:t>
            </a:r>
            <a:endParaRPr lang="ru-RU" sz="2500" dirty="0" smtClean="0">
              <a:ln>
                <a:solidFill>
                  <a:schemeClr val="tx1">
                    <a:lumMod val="2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Фотовыставка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14.04.2019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28.04.2019 г.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 (324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чел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.)</a:t>
            </a:r>
            <a:endParaRPr lang="ru-RU" sz="2500" dirty="0" smtClean="0">
              <a:ln>
                <a:solidFill>
                  <a:schemeClr val="tx1">
                    <a:lumMod val="2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Экологический десант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27.04.2019 г.(290 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чел</a:t>
            </a:r>
            <a:r>
              <a:rPr lang="ru-RU" sz="2500" dirty="0" smtClean="0">
                <a:ln>
                  <a:solidFill>
                    <a:schemeClr val="tx1">
                      <a:lumMod val="2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.)</a:t>
            </a:r>
            <a:endParaRPr lang="ru-RU" sz="2500" dirty="0" smtClean="0">
              <a:ln>
                <a:solidFill>
                  <a:schemeClr val="tx1">
                    <a:lumMod val="25000"/>
                  </a:schemeClr>
                </a:solidFill>
              </a:ln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 smtClean="0">
              <a:ln>
                <a:solidFill>
                  <a:schemeClr val="tx1">
                    <a:lumMod val="25000"/>
                  </a:schemeClr>
                </a:solidFill>
              </a:ln>
              <a:solidFill>
                <a:schemeClr val="tx1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4" name="Picture 24" descr="http://nkama-park.ru/_nw/12/39953808.jpg"/>
          <p:cNvPicPr>
            <a:picLocks noChangeAspect="1" noChangeArrowheads="1"/>
          </p:cNvPicPr>
          <p:nvPr/>
        </p:nvPicPr>
        <p:blipFill>
          <a:blip r:embed="rId2" cstate="print"/>
          <a:srcRect r="17330"/>
          <a:stretch>
            <a:fillRect/>
          </a:stretch>
        </p:blipFill>
        <p:spPr bwMode="auto">
          <a:xfrm>
            <a:off x="71407" y="3143250"/>
            <a:ext cx="4429156" cy="3481372"/>
          </a:xfrm>
          <a:prstGeom prst="rect">
            <a:avLst/>
          </a:prstGeom>
          <a:noFill/>
        </p:spPr>
      </p:pic>
      <p:pic>
        <p:nvPicPr>
          <p:cNvPr id="10258" name="Picture 18" descr="http://nkama-park.ru/_nw/12/73749338.jpg"/>
          <p:cNvPicPr>
            <a:picLocks noChangeAspect="1" noChangeArrowheads="1"/>
          </p:cNvPicPr>
          <p:nvPr/>
        </p:nvPicPr>
        <p:blipFill>
          <a:blip r:embed="rId3" cstate="print"/>
          <a:srcRect l="8988" t="3042" r="8997" b="7231"/>
          <a:stretch>
            <a:fillRect/>
          </a:stretch>
        </p:blipFill>
        <p:spPr bwMode="auto">
          <a:xfrm>
            <a:off x="4500563" y="3000372"/>
            <a:ext cx="4643439" cy="3640888"/>
          </a:xfrm>
          <a:prstGeom prst="rect">
            <a:avLst/>
          </a:prstGeom>
          <a:noFill/>
        </p:spPr>
      </p:pic>
      <p:pic>
        <p:nvPicPr>
          <p:cNvPr id="10252" name="Picture 12" descr="http://nkama-park.ru/_nw/12/90183650.jpg"/>
          <p:cNvPicPr>
            <a:picLocks noChangeAspect="1" noChangeArrowheads="1"/>
          </p:cNvPicPr>
          <p:nvPr/>
        </p:nvPicPr>
        <p:blipFill>
          <a:blip r:embed="rId4" cstate="print"/>
          <a:srcRect r="-1075" b="12281"/>
          <a:stretch>
            <a:fillRect/>
          </a:stretch>
        </p:blipFill>
        <p:spPr bwMode="auto">
          <a:xfrm>
            <a:off x="4214813" y="142852"/>
            <a:ext cx="2820369" cy="3000372"/>
          </a:xfrm>
          <a:prstGeom prst="rect">
            <a:avLst/>
          </a:prstGeom>
          <a:noFill/>
        </p:spPr>
      </p:pic>
      <p:pic>
        <p:nvPicPr>
          <p:cNvPr id="10242" name="Picture 2" descr="http://nkama-park.ru/_nw/12/757711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42852"/>
            <a:ext cx="4121421" cy="285752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1" y="2786058"/>
            <a:ext cx="3071835" cy="35719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Экологическая м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асленица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2066" y="3143251"/>
            <a:ext cx="3357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Международный 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День </a:t>
            </a:r>
            <a:r>
              <a:rPr lang="ru-RU" sz="2400" dirty="0" smtClean="0">
                <a:solidFill>
                  <a:schemeClr val="bg1"/>
                </a:solidFill>
              </a:rPr>
              <a:t>птиц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56" name="Picture 16" descr="http://nkama-park.ru/_nw/12/885835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93706" y="142852"/>
            <a:ext cx="2250297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6">
      <a:dk1>
        <a:srgbClr val="B0DFA0"/>
      </a:dk1>
      <a:lt1>
        <a:sysClr val="window" lastClr="FFFFFF"/>
      </a:lt1>
      <a:dk2>
        <a:srgbClr val="B0DFA0"/>
      </a:dk2>
      <a:lt2>
        <a:srgbClr val="DBF5F9"/>
      </a:lt2>
      <a:accent1>
        <a:srgbClr val="FFF998"/>
      </a:accent1>
      <a:accent2>
        <a:srgbClr val="FFFCC6"/>
      </a:accent2>
      <a:accent3>
        <a:srgbClr val="FFF654"/>
      </a:accent3>
      <a:accent4>
        <a:srgbClr val="FFFDEA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475</TotalTime>
  <Words>1120</Words>
  <Application>Microsoft Office PowerPoint</Application>
  <PresentationFormat>Экран (4:3)</PresentationFormat>
  <Paragraphs>144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Проект  «Школа заповедной природы»  </vt:lpstr>
      <vt:lpstr>Цель проекта:  </vt:lpstr>
      <vt:lpstr>Проблема</vt:lpstr>
      <vt:lpstr>Краткое описание проекта </vt:lpstr>
      <vt:lpstr>Слайд 5</vt:lpstr>
      <vt:lpstr>Элементы эко-тропы </vt:lpstr>
      <vt:lpstr>Достигнутые результаты</vt:lpstr>
      <vt:lpstr>Охват</vt:lpstr>
      <vt:lpstr>Слайд 9</vt:lpstr>
      <vt:lpstr>фото</vt:lpstr>
      <vt:lpstr>фото</vt:lpstr>
      <vt:lpstr>Ссылки и копии публикаций в СМИ о проекте</vt:lpstr>
      <vt:lpstr>Слайд 13</vt:lpstr>
      <vt:lpstr>План работы</vt:lpstr>
      <vt:lpstr>Слайд 15</vt:lpstr>
      <vt:lpstr>Необходимые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«Школа заповедной природы», ФИО, экоклуб «Гелиос» (рукв. АМХ)  </dc:title>
  <dc:creator>Миляуша Ахметова</dc:creator>
  <cp:lastModifiedBy>Admin</cp:lastModifiedBy>
  <cp:revision>68</cp:revision>
  <dcterms:created xsi:type="dcterms:W3CDTF">2019-05-14T06:55:08Z</dcterms:created>
  <dcterms:modified xsi:type="dcterms:W3CDTF">2019-05-15T20:31:24Z</dcterms:modified>
</cp:coreProperties>
</file>