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78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8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kama-park.ru/news/2019-04-18-1222" TargetMode="External"/><Relationship Id="rId7" Type="http://schemas.openxmlformats.org/officeDocument/2006/relationships/hyperlink" Target="https://vk.com/guzelkrasnoperova?w=wall21433940_5322/all" TargetMode="External"/><Relationship Id="rId2" Type="http://schemas.openxmlformats.org/officeDocument/2006/relationships/hyperlink" Target="http://nkama-park.ru/news/2019-04-18-12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kama-park.ru/news/2018-08-01-1165" TargetMode="External"/><Relationship Id="rId5" Type="http://schemas.openxmlformats.org/officeDocument/2006/relationships/hyperlink" Target="http://nkama-park.ru/news/2019-03-12-1209" TargetMode="External"/><Relationship Id="rId4" Type="http://schemas.openxmlformats.org/officeDocument/2006/relationships/hyperlink" Target="http://nkama-park.ru/news/2019-04-01-1215%20&#1052;&#1072;&#1089;&#1083;&#1077;&#1085;&#1080;&#1094;&#1072;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1" y="2928934"/>
            <a:ext cx="7851648" cy="1828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i="1" spc="50" dirty="0" smtClean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dobe Hebrew" pitchFamily="18" charset="-79"/>
              </a:rPr>
              <a:t>Проект</a:t>
            </a:r>
            <a:br>
              <a:rPr lang="ru-RU" sz="6000" i="1" spc="50" dirty="0" smtClean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dobe Hebrew" pitchFamily="18" charset="-79"/>
              </a:rPr>
            </a:br>
            <a:r>
              <a:rPr lang="ru-RU" sz="6000" i="1" spc="50" dirty="0" smtClean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dobe Hebrew" pitchFamily="18" charset="-79"/>
              </a:rPr>
              <a:t> «Школа заповедной природы» </a:t>
            </a:r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dobe Hebrew" pitchFamily="18" charset="-79"/>
              </a:rPr>
              <a:t/>
            </a:r>
            <a:b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dobe Hebrew" pitchFamily="18" charset="-79"/>
              </a:rPr>
            </a:br>
            <a:endParaRPr lang="ru-RU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dobe Hebrew" pitchFamily="18" charset="-79"/>
            </a:endParaRPr>
          </a:p>
        </p:txBody>
      </p:sp>
      <p:sp>
        <p:nvSpPr>
          <p:cNvPr id="19458" name="AutoShape 2" descr="https://million-wallpapers.ru/wallpapers/3/5/4621446827442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million-wallpapers.ru/wallpapers/3/5/4621446827442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million-wallpapers.ru/wallpapers/3/5/4621446827442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million-wallpapers.ru/wallpapers/3/5/4621446827442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milyausha\Desktop\kg5.jpg"/>
          <p:cNvPicPr>
            <a:picLocks noChangeAspect="1" noChangeArrowheads="1"/>
          </p:cNvPicPr>
          <p:nvPr/>
        </p:nvPicPr>
        <p:blipFill>
          <a:blip r:embed="rId2" cstate="print"/>
          <a:srcRect l="12500" t="61057" r="7812" b="7982"/>
          <a:stretch>
            <a:fillRect/>
          </a:stretch>
        </p:blipFill>
        <p:spPr bwMode="auto">
          <a:xfrm>
            <a:off x="0" y="4347882"/>
            <a:ext cx="9144000" cy="251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5" y="500044"/>
            <a:ext cx="22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Экотрамвай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C:\Users\AMILYA~1\AppData\Local\Temp\Rar$DI93.040\uask9AM_lPQ.jpg"/>
          <p:cNvPicPr>
            <a:picLocks noChangeAspect="1" noChangeArrowheads="1"/>
          </p:cNvPicPr>
          <p:nvPr/>
        </p:nvPicPr>
        <p:blipFill>
          <a:blip r:embed="rId2" cstate="print"/>
          <a:srcRect l="-8955" t="5877" r="9416"/>
          <a:stretch>
            <a:fillRect/>
          </a:stretch>
        </p:blipFill>
        <p:spPr bwMode="auto">
          <a:xfrm>
            <a:off x="3857622" y="0"/>
            <a:ext cx="5286380" cy="3431986"/>
          </a:xfrm>
          <a:prstGeom prst="rect">
            <a:avLst/>
          </a:prstGeom>
          <a:noFill/>
        </p:spPr>
      </p:pic>
      <p:pic>
        <p:nvPicPr>
          <p:cNvPr id="9218" name="Picture 2" descr="http://nkama-park.ru/_nw/12/41371053.jpg"/>
          <p:cNvPicPr>
            <a:picLocks noChangeAspect="1" noChangeArrowheads="1"/>
          </p:cNvPicPr>
          <p:nvPr/>
        </p:nvPicPr>
        <p:blipFill>
          <a:blip r:embed="rId3" cstate="print"/>
          <a:srcRect l="2813" t="11070" r="6250" b="10055"/>
          <a:stretch>
            <a:fillRect/>
          </a:stretch>
        </p:blipFill>
        <p:spPr bwMode="auto">
          <a:xfrm>
            <a:off x="0" y="2"/>
            <a:ext cx="4714877" cy="3202299"/>
          </a:xfrm>
          <a:prstGeom prst="rect">
            <a:avLst/>
          </a:prstGeom>
          <a:noFill/>
        </p:spPr>
      </p:pic>
      <p:pic>
        <p:nvPicPr>
          <p:cNvPr id="9220" name="Picture 4" descr="http://nkama-park.ru/_nw/12/67204566.jpg"/>
          <p:cNvPicPr>
            <a:picLocks noChangeAspect="1" noChangeArrowheads="1"/>
          </p:cNvPicPr>
          <p:nvPr/>
        </p:nvPicPr>
        <p:blipFill>
          <a:blip r:embed="rId4" cstate="print"/>
          <a:srcRect l="1379" t="11030" r="2113"/>
          <a:stretch>
            <a:fillRect/>
          </a:stretch>
        </p:blipFill>
        <p:spPr bwMode="auto">
          <a:xfrm>
            <a:off x="0" y="3143248"/>
            <a:ext cx="4929255" cy="3714752"/>
          </a:xfrm>
          <a:prstGeom prst="rect">
            <a:avLst/>
          </a:prstGeom>
          <a:noFill/>
        </p:spPr>
      </p:pic>
      <p:pic>
        <p:nvPicPr>
          <p:cNvPr id="9224" name="Picture 8" descr="https://pp.userapi.com/c852028/v852028684/ed919/0Lui_9sH-g8.jpg"/>
          <p:cNvPicPr>
            <a:picLocks noChangeAspect="1" noChangeArrowheads="1"/>
          </p:cNvPicPr>
          <p:nvPr/>
        </p:nvPicPr>
        <p:blipFill>
          <a:blip r:embed="rId5" cstate="print"/>
          <a:srcRect l="1351" t="8109" r="4054"/>
          <a:stretch>
            <a:fillRect/>
          </a:stretch>
        </p:blipFill>
        <p:spPr bwMode="auto">
          <a:xfrm>
            <a:off x="4339413" y="3214686"/>
            <a:ext cx="4804587" cy="36433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1428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Акция «</a:t>
            </a:r>
            <a:r>
              <a:rPr lang="ru-RU" sz="2800" dirty="0" err="1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Э</a:t>
            </a:r>
            <a:r>
              <a:rPr lang="ru-RU" sz="2800" dirty="0" err="1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котрамвай</a:t>
            </a:r>
            <a:r>
              <a:rPr lang="ru-RU" sz="28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»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9" y="3286126"/>
            <a:ext cx="34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Акция «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Экотрамвай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3286125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Мастер-класс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«Роспись  </a:t>
            </a:r>
            <a:r>
              <a:rPr lang="ru-RU" sz="2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игрушек из </a:t>
            </a:r>
            <a:r>
              <a:rPr lang="ru-RU" sz="2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глины» </a:t>
            </a:r>
            <a:endParaRPr lang="ru-RU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142853"/>
            <a:ext cx="3786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Экологический поход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«На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встречу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зиме»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8198" name="Picture 6" descr="https://pp.userapi.com/c848628/v848628039/cd393/hT-2Ib965cQ.jpg"/>
          <p:cNvPicPr>
            <a:picLocks noChangeAspect="1" noChangeArrowheads="1"/>
          </p:cNvPicPr>
          <p:nvPr/>
        </p:nvPicPr>
        <p:blipFill>
          <a:blip r:embed="rId2" cstate="print"/>
          <a:srcRect t="3333" r="15165"/>
          <a:stretch>
            <a:fillRect/>
          </a:stretch>
        </p:blipFill>
        <p:spPr bwMode="auto">
          <a:xfrm>
            <a:off x="142846" y="142852"/>
            <a:ext cx="4643471" cy="3643338"/>
          </a:xfrm>
          <a:prstGeom prst="rect">
            <a:avLst/>
          </a:prstGeom>
          <a:noFill/>
        </p:spPr>
      </p:pic>
      <p:pic>
        <p:nvPicPr>
          <p:cNvPr id="8200" name="Picture 8" descr="http://nkama-park.ru/_nw/12/27371211.jpg"/>
          <p:cNvPicPr>
            <a:picLocks noChangeAspect="1" noChangeArrowheads="1"/>
          </p:cNvPicPr>
          <p:nvPr/>
        </p:nvPicPr>
        <p:blipFill>
          <a:blip r:embed="rId3" cstate="print"/>
          <a:srcRect r="8763" b="4167"/>
          <a:stretch>
            <a:fillRect/>
          </a:stretch>
        </p:blipFill>
        <p:spPr bwMode="auto">
          <a:xfrm>
            <a:off x="142846" y="3429001"/>
            <a:ext cx="4643471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928934"/>
            <a:ext cx="372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bg1"/>
                </a:solidFill>
              </a:rPr>
              <a:t>Экологические уроки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1" y="3429000"/>
            <a:ext cx="351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Фотовыставка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02" name="Picture 10" descr="http://nkama-park.ru/_nw/11/84329288.jpg"/>
          <p:cNvPicPr>
            <a:picLocks noChangeAspect="1" noChangeArrowheads="1"/>
          </p:cNvPicPr>
          <p:nvPr/>
        </p:nvPicPr>
        <p:blipFill>
          <a:blip r:embed="rId4" cstate="print"/>
          <a:srcRect l="14384" r="4963"/>
          <a:stretch>
            <a:fillRect/>
          </a:stretch>
        </p:blipFill>
        <p:spPr bwMode="auto">
          <a:xfrm>
            <a:off x="4500531" y="142852"/>
            <a:ext cx="4643471" cy="32861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29258" y="2857496"/>
            <a:ext cx="244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Летний поход</a:t>
            </a:r>
            <a:endParaRPr lang="ru-RU" sz="2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204" name="Picture 12" descr="http://nkama-park.ru/_nw/12/03442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694" y="3429001"/>
            <a:ext cx="4378308" cy="32861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22398" y="6143646"/>
            <a:ext cx="362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Экологический 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десант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Ссылки и копии публикаций в СМИ о проекте</a:t>
            </a:r>
            <a:endParaRPr lang="ru-RU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2"/>
            <a:ext cx="8229600" cy="2500330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  <a:hlinkClick r:id="rId2"/>
              </a:rPr>
              <a:t>http://nkama-park.ru/news/2019-04-18-1223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Фотовыставка</a:t>
            </a:r>
            <a:r>
              <a:rPr lang="ru-RU" dirty="0" smtClean="0"/>
              <a:t> "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Национальный парк "Нижняя Кама" - природное и культурное достояние Республики Татарстан"</a:t>
            </a:r>
            <a:endParaRPr lang="ru-RU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  <a:hlinkClick r:id="rId3"/>
              </a:rPr>
              <a:t>http://nkama-park.ru/news/2019-04-18-1222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  Экологический форум</a:t>
            </a:r>
          </a:p>
          <a:p>
            <a:r>
              <a:rPr lang="ru-RU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  <a:hlinkClick r:id="rId4"/>
              </a:rPr>
              <a:t>http://nkama-park.ru/news/2019-04-01-1215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 День птиц</a:t>
            </a:r>
          </a:p>
          <a:p>
            <a:r>
              <a:rPr lang="ru-RU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  <a:hlinkClick r:id="rId5"/>
              </a:rPr>
              <a:t>http://nkama-park.ru/news/2019-03-12-1209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Экологическая масленица</a:t>
            </a:r>
            <a:endParaRPr lang="ru-RU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25000"/>
                </a:schemeClr>
              </a:solidFill>
            </a:endParaRPr>
          </a:p>
          <a:p>
            <a:r>
              <a:rPr lang="ru-RU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  <a:hlinkClick r:id="rId6"/>
              </a:rPr>
              <a:t>http://nkama-park.ru/news/2018-08-01-1165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 Поход летний </a:t>
            </a:r>
          </a:p>
          <a:p>
            <a:r>
              <a:rPr lang="ru-RU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  <a:hlinkClick r:id="rId7"/>
              </a:rPr>
              <a:t>https://vk.com/guzelkrasnoperova?w=wall21433940_5322%2Fall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  Зеленое ГТО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9" y="3929068"/>
            <a:ext cx="6563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Ссылки на  </a:t>
            </a:r>
            <a:r>
              <a:rPr lang="ru-RU" sz="3200" dirty="0" err="1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мультимедийные</a:t>
            </a:r>
            <a:r>
              <a:rPr lang="ru-RU" sz="32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материалы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64344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https://drive.google.com/open?id=1bbeN3P4_36zM6Dq2JL78dkAHE5v119et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471" y="642938"/>
            <a:ext cx="4015063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57298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План работы</a:t>
            </a:r>
            <a:endParaRPr lang="ru-RU" dirty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Эко Трек</a:t>
            </a: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»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Планируется разработка экологического </a:t>
            </a:r>
            <a:r>
              <a:rPr lang="ru-RU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веломаршрута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Цель: пропаганда здорового образа жизни, популяризация спортивной и экологической деятельности.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Даты: май 2020 – август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2020 гг.</a:t>
            </a:r>
            <a:endParaRPr lang="ru-RU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Снежная долина</a:t>
            </a: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»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Планируется разработка зимнего лыжного маршрута.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Цель: пропаганда здорового образа жизни, популяризация спортивной и экологической деятельности.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Даты: январь 2020 – февраль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2020 гг.</a:t>
            </a:r>
            <a:endParaRPr lang="ru-RU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Фотоконкурс «</a:t>
            </a:r>
            <a:r>
              <a:rPr lang="ru-RU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По следам животных</a:t>
            </a: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»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Планируется проведение фотоконкурса среди посетителей ТРК «Корабельная роща».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Цель: популяризация экологической деятельности, активизация творческой деятельности.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Даты: март 2020 – апрель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2020 гг.</a:t>
            </a:r>
            <a:endParaRPr lang="ru-RU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0"/>
          <a:ext cx="8229603" cy="650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4"/>
                <a:gridCol w="2928959"/>
                <a:gridCol w="4900620"/>
              </a:tblGrid>
              <a:tr h="76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№</a:t>
                      </a:r>
                      <a:endParaRPr lang="ru-RU" sz="1600" dirty="0" smtClean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Планируемые мероприятия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Планируемый охват</a:t>
                      </a:r>
                      <a:endParaRPr lang="ru-RU" sz="1800" dirty="0"/>
                    </a:p>
                  </a:txBody>
                  <a:tcPr/>
                </a:tc>
              </a:tr>
              <a:tr h="5927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ru-RU" sz="18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Экоквесты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школьники 12-15 лет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(160 человек)</a:t>
                      </a:r>
                      <a:endParaRPr lang="ru-RU" sz="2000" dirty="0" smtClean="0"/>
                    </a:p>
                  </a:txBody>
                  <a:tcPr/>
                </a:tc>
              </a:tr>
              <a:tr h="5927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2.</a:t>
                      </a:r>
                      <a:endParaRPr lang="ru-RU" sz="18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Экологические экскурсии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школьники 13-16 лет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(200-250 человек)</a:t>
                      </a:r>
                      <a:endParaRPr lang="ru-RU" sz="2000" dirty="0"/>
                    </a:p>
                  </a:txBody>
                  <a:tcPr/>
                </a:tc>
              </a:tr>
              <a:tr h="11089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ru-RU" sz="18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Фотоконкурсы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жители города Набережные Челны и районов Республики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Татарстан (2000 чел)</a:t>
                      </a:r>
                      <a:endParaRPr lang="ru-RU" sz="2000" dirty="0"/>
                    </a:p>
                  </a:txBody>
                  <a:tcPr/>
                </a:tc>
              </a:tr>
              <a:tr h="11089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ru-RU" sz="18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Экоуроки</a:t>
                      </a:r>
                      <a:r>
                        <a:rPr lang="ru-RU" sz="1800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и мастер-классы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школьники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10-13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лет (180 чел.), </a:t>
                      </a:r>
                    </a:p>
                    <a:p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обучающиеся СПО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16-18 </a:t>
                      </a:r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лет (60 чел.)</a:t>
                      </a:r>
                      <a:endParaRPr lang="ru-RU" sz="2000" dirty="0"/>
                    </a:p>
                  </a:txBody>
                  <a:tcPr/>
                </a:tc>
              </a:tr>
              <a:tr h="12236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5.</a:t>
                      </a:r>
                      <a:endParaRPr lang="ru-RU" sz="18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Проведение выездного экологического лагеря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 отрядов по 10 человек, школьники 10-13 лет</a:t>
                      </a:r>
                      <a:endParaRPr lang="ru-RU" sz="2000" dirty="0"/>
                    </a:p>
                  </a:txBody>
                  <a:tcPr/>
                </a:tc>
              </a:tr>
              <a:tr h="11089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6.</a:t>
                      </a:r>
                      <a:endParaRPr lang="ru-RU" sz="18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Обучающие походы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жители города Набережные Челны и районов Республики Татарстан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Необходимые ресурсы</a:t>
            </a:r>
            <a:endParaRPr lang="ru-RU" dirty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-154814"/>
          <a:ext cx="9144000" cy="70496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4607"/>
                <a:gridCol w="2135724"/>
                <a:gridCol w="4350548"/>
                <a:gridCol w="2183121"/>
              </a:tblGrid>
              <a:tr h="541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№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Необходимые ресурсы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Источники финансирования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«Эко Трек» 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детального проекта, обустройство, реализация, информационное обеспечение, </a:t>
                      </a:r>
                      <a:r>
                        <a:rPr lang="ru-RU" sz="11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спортинвентарь</a:t>
                      </a:r>
                      <a:r>
                        <a:rPr lang="ru-RU" sz="11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гранты, бюджет НП «Нижняя Кама»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«Снежная долина» 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детального проекта, обустройство, реализация, информационное обеспечение, спорт-инвентарь.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гранты, бюджет НП «Нижняя Кама»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Фотоконкурс «По следам животных» 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Подготовленное помещение, распечатанные фотографии, стойки для фотографии и прочий инвентарь.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бюджет НП «Нижняя Кама»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Экоквесты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Костюмы и соответствующий инвентарь. Канцелярия, поддержка информационных ресурсов.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бюджет НП «Нижняя Кама»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Экологические </a:t>
                      </a:r>
                      <a:r>
                        <a:rPr lang="ru-RU" sz="12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экскурсии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Палатки, туристический инвентарь.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бюджет НП «Нижняя Кама»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Фотоконкурсы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Подготовленное помещение, распечатанные фотографии, стойки для фотографии и прочий инвентарь.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бюджет НП «Нижняя Кама»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2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Экоуроки</a:t>
                      </a: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2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мастер-классы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Подготовленные для ведения учебной деятельности помещения. Специальный инвентарь и высококвалифицированные кадры. 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НП «Нижняя Кама»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детского </a:t>
                      </a:r>
                      <a:r>
                        <a:rPr lang="ru-RU" sz="12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лагеря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Спортинвентарь</a:t>
                      </a: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туристический инвентарь, питание,  высококвалифицированные кадры.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бюджет НП «Нижняя Кама»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Обучающие походы</a:t>
                      </a:r>
                      <a:endParaRPr lang="ru-RU" sz="110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Палатки, туристический инвентарь.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1">
                                <a:lumMod val="25000"/>
                              </a:schemeClr>
                            </a:solidFill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Спонсоры, бюджет НП «Нижняя Кама»</a:t>
                      </a:r>
                      <a:endParaRPr lang="ru-RU" sz="1100" dirty="0">
                        <a:ln>
                          <a:solidFill>
                            <a:schemeClr val="tx1">
                              <a:lumMod val="25000"/>
                            </a:schemeClr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8" y="-142900"/>
            <a:ext cx="3786215" cy="12858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6B842"/>
                </a:solidFill>
                <a:latin typeface="Monotype Corsiva" pitchFamily="66" charset="0"/>
              </a:rPr>
              <a:t>Цель проекта:</a:t>
            </a:r>
            <a:r>
              <a:rPr lang="ru-RU" sz="4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26B842"/>
                </a:solidFill>
              </a:rPr>
              <a:t> 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26B842"/>
                </a:solidFill>
              </a:rPr>
              <a:t> </a:t>
            </a:r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26B84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1214424"/>
            <a:ext cx="4000528" cy="49673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создание условий для просветительской, экскурсионной, творческой и исследовательской деятельности «Школы заповедной природы» на базе туристско-рекреационного комплекса «Корабельная роща» НП «Нижняя Кама»;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- содействие развитию познавательного туризма  и повышение эффективности эколого-просветительской деятельности на территории ТРК «Корабельная роща».</a:t>
            </a:r>
          </a:p>
          <a:p>
            <a:pPr>
              <a:buNone/>
            </a:pPr>
            <a:r>
              <a:rPr lang="ru-RU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Сроки реализации: декабрь 2017 – декабрь 2019 г.</a:t>
            </a:r>
            <a:endParaRPr lang="ru-RU" i="1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5" y="428604"/>
            <a:ext cx="4786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Задачи проекта:</a:t>
            </a:r>
            <a:endParaRPr lang="ru-RU" sz="4000" dirty="0">
              <a:ln>
                <a:solidFill>
                  <a:schemeClr val="tx1">
                    <a:lumMod val="50000"/>
                  </a:schemeClr>
                </a:solidFill>
              </a:ln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142986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разработать  эколого-просветительские программы и реализовать на базе ТРК «Корабельная роща»;</a:t>
            </a:r>
          </a:p>
          <a:p>
            <a:pPr>
              <a:buNone/>
            </a:pP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доработать </a:t>
            </a:r>
            <a:r>
              <a:rPr lang="ru-RU" sz="2000" b="1" dirty="0" err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экотропу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«Корабельная роща» (доработка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визуальной 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коммуникации, создание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малых архитектурных 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форм,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концепции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обустройства экотропы)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проведения экскурсионных, эколого-просветительских и культурно-познавательных  программ  для детей и взрослых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рамках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«Школы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заповедной 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природы»;</a:t>
            </a:r>
            <a:endParaRPr lang="ru-RU" sz="2000" b="1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способствовать формированию экологической культуры, воспитанию бережного отношения к заповедной природе;</a:t>
            </a:r>
          </a:p>
          <a:p>
            <a:pPr>
              <a:buNone/>
            </a:pPr>
            <a:r>
              <a:rPr lang="ru-RU" sz="2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вовлечение населения в природоохранную деятельность</a:t>
            </a:r>
            <a:r>
              <a:rPr lang="ru-RU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857232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Проблема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9" y="1428736"/>
            <a:ext cx="8229600" cy="4389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Большую роль в деле сохранения природных комплексов и объектов ООПТ играет познавательный </a:t>
            </a:r>
            <a:r>
              <a:rPr lang="ru-RU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экологический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туризм. Учитывая особенности национального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парка: близость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крупного агломерата четырех городов, массовое посещение, неорганизованный туризм, традиционные места отдыха населения - основной задачей национального парка является сохранение природных комплексов, снижение рекреационных нагрузок, обеспечение безопасности и комфортности для  посетителей.  Наиболее приемлемой формой организации познавательного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экотуризма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нацпарке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являются образовательные маршруты для различных групп населения.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Краткое описание проекта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5" y="1000108"/>
            <a:ext cx="5786477" cy="5857892"/>
          </a:xfrm>
        </p:spPr>
        <p:txBody>
          <a:bodyPr>
            <a:normAutofit fontScale="25000" lnSpcReduction="20000"/>
          </a:bodyPr>
          <a:lstStyle/>
          <a:p>
            <a:pPr marL="0" lv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7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Экотропа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«Корабельная роща» расположена в </a:t>
            </a:r>
            <a:r>
              <a:rPr lang="ru-RU" sz="7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Боровецком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лесу </a:t>
            </a:r>
            <a:r>
              <a:rPr lang="ru-RU" sz="7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Челнинского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участкового лесничества. Путешествие по экологической тропе начинается с родника Святой </a:t>
            </a:r>
            <a:r>
              <a:rPr lang="ru-RU" sz="7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Параскевы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Пятницы и увлекает туристов вглубь </a:t>
            </a:r>
            <a:r>
              <a:rPr lang="ru-RU" sz="7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Боровецкого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леса, предоставляет возможность посетить живописные лесные уголки, познакомиться с флорой и фауной национального парка. 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Для 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организованных групп возможно посещение Гончарной мастерской в </a:t>
            </a:r>
            <a:r>
              <a:rPr lang="ru-RU" sz="7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туркомплексе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Проект «Школа заповедной природы» был  нацелен на  разработку и 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комплекса мероприятий на </a:t>
            </a:r>
            <a:r>
              <a:rPr lang="ru-RU" sz="7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экотропе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для развития познавательного туризма и ведения эколого-просветительской деятельности на территории национального парка "Нижняя Кама". </a:t>
            </a:r>
            <a:r>
              <a:rPr lang="ru-RU" sz="7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этого необходимо  было в первую очередь создать экологическую тропу с высокоэффективной инфраструктурой (демонстрационные объекты, малые архитектурные формы,  информационные стенды, указатели, интерактивные площадки и другие элементы обустройства).  А также проведение подготовительных  </a:t>
            </a:r>
            <a:r>
              <a:rPr lang="ru-RU" sz="80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эколого</a:t>
            </a:r>
            <a:r>
              <a:rPr lang="ru-RU" sz="80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- просветительских мероприятий для различных групп населения. </a:t>
            </a:r>
            <a:endParaRPr lang="ru-RU" sz="8000" b="1" dirty="0" smtClean="0">
              <a:solidFill>
                <a:schemeClr val="tx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" name="Рисунок 9" descr="C:\Users\amilyausha\Desktop\1111.png"/>
          <p:cNvPicPr/>
          <p:nvPr/>
        </p:nvPicPr>
        <p:blipFill>
          <a:blip r:embed="rId2" cstate="print"/>
          <a:srcRect t="13706" b="-508"/>
          <a:stretch>
            <a:fillRect/>
          </a:stretch>
        </p:blipFill>
        <p:spPr bwMode="auto">
          <a:xfrm>
            <a:off x="6215075" y="3500438"/>
            <a:ext cx="29289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milyausha\Desktop\1111.png"/>
          <p:cNvPicPr/>
          <p:nvPr/>
        </p:nvPicPr>
        <p:blipFill>
          <a:blip r:embed="rId3" cstate="print"/>
          <a:srcRect l="1857" t="22309"/>
          <a:stretch>
            <a:fillRect/>
          </a:stretch>
        </p:blipFill>
        <p:spPr bwMode="auto">
          <a:xfrm>
            <a:off x="6143636" y="1142984"/>
            <a:ext cx="30003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6" y="857232"/>
            <a:ext cx="8858310" cy="60007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5000" dirty="0" smtClean="0"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этого были разработан цикл просветительских мероприятий, акций, экологических  уроков.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результате реализации проекта будут созданы благоприятные и качественные условия для проведения эколого-просветительских и экскурсионно-познавательных программ разработанных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в рамках «Школы заповедной природы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»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3600" b="1" dirty="0" smtClean="0"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В 2019 г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экотропе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«Корабельная роща»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нами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апробированы: экскурсионная программа для старшеклассников, проведены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эколого-просв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тительские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мероприятия «День птиц», «Экологическая масленица», «Заповедный урок».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     Для более качественного усвоения материала было предложено наполнение экотропы интерактивными элементами и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стендами., что позволило создать специальный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познавательный и образовательный маршрут. Нами предложено: доработка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экотропы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«Корабельная роща», доработка визуальной коммуникации, создание малых архитектурных форм, концепция застроек. В разработке эскизного проекта участвовали студенты факультета искусств и дизайна: Миронова В.,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Салангина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Е., Кузнецова Е., Лаврентьева В.,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Ямщикова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А., Рындина В., Юсупова А. Разработкой программ и информационного наполнения занимались обучающиеся историко-географического факультета: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Рафикова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Л., Сергеев Д.,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Галиев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Р.,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Габбасова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А. Большая часть проекта реализуется силами сотрудников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нацпарка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, студентами и волонтерами экологического клуба «Гелиос». </a:t>
            </a:r>
          </a:p>
          <a:p>
            <a:endParaRPr lang="ru-RU" sz="5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29" y="1714489"/>
            <a:ext cx="2458083" cy="178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Элементы </a:t>
            </a:r>
            <a:r>
              <a:rPr lang="ru-RU" sz="4000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эко-тропы</a:t>
            </a:r>
            <a:r>
              <a:rPr lang="ru-RU" sz="5400" dirty="0" smtClean="0">
                <a:latin typeface="PTSansPro-Caption"/>
              </a:rPr>
              <a:t/>
            </a:r>
            <a:br>
              <a:rPr lang="ru-RU" sz="5400" dirty="0" smtClean="0">
                <a:latin typeface="PTSansPro-Caption"/>
              </a:rPr>
            </a:b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4" y="3786190"/>
            <a:ext cx="3176673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/>
          <a:stretch/>
        </p:blipFill>
        <p:spPr>
          <a:xfrm>
            <a:off x="714349" y="1785926"/>
            <a:ext cx="2473867" cy="1818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3" y="4071944"/>
            <a:ext cx="2405079" cy="1803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7" r="11762"/>
          <a:stretch/>
        </p:blipFill>
        <p:spPr>
          <a:xfrm>
            <a:off x="6286512" y="1714490"/>
            <a:ext cx="1714512" cy="2149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15587" y="3828555"/>
            <a:ext cx="1941492" cy="242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2858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Достигнутые результаты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5" y="1428736"/>
            <a:ext cx="8786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Разработаны и реализованы интересные и эффективные эколого-просветительские, экскурсионные и исследовательские программы, что позволило охватить более широкий круг населения.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Для качественной реализации данных программ произведено наполнение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экотропы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интерактивными элементами и стендами. Итогом данной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деятельности стало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создание специального познавательного и образовательного маршрута «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Школа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заповедной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природы» протяженностью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1,1 км.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Охват</a:t>
            </a:r>
            <a:endParaRPr lang="ru-RU" dirty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6" y="1428736"/>
            <a:ext cx="9572660" cy="5038740"/>
          </a:xfrm>
        </p:spPr>
        <p:txBody>
          <a:bodyPr>
            <a:normAutofit/>
          </a:bodyPr>
          <a:lstStyle/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Экологический поход «На встречу зиме»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1-2.12.18 г. (13 чел)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Экологическая масленица 9-10.03.19 г. (150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День птиц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29.03.19 г. (25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Акция «</a:t>
            </a:r>
            <a:r>
              <a:rPr lang="ru-RU" sz="2500" dirty="0" err="1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Экотрамвай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» 20.04.19 г.  (60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Экологические уроки  (60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Летний поход 25-26.06.18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г. (30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 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Мастер-класс «Роспись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игрушек из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глины» (21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Фотовыставка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14.04.2019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28.04.2019 г.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(324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Экологический десант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27.04.2019 г.(290 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чел</a:t>
            </a:r>
            <a:r>
              <a:rPr lang="ru-RU" sz="2500" dirty="0" smtClean="0">
                <a:ln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500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ln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4" name="Picture 24" descr="http://nkama-park.ru/_nw/12/39953808.jpg"/>
          <p:cNvPicPr>
            <a:picLocks noChangeAspect="1" noChangeArrowheads="1"/>
          </p:cNvPicPr>
          <p:nvPr/>
        </p:nvPicPr>
        <p:blipFill>
          <a:blip r:embed="rId2" cstate="print"/>
          <a:srcRect r="17330"/>
          <a:stretch>
            <a:fillRect/>
          </a:stretch>
        </p:blipFill>
        <p:spPr bwMode="auto">
          <a:xfrm>
            <a:off x="71407" y="3143250"/>
            <a:ext cx="4429156" cy="3481372"/>
          </a:xfrm>
          <a:prstGeom prst="rect">
            <a:avLst/>
          </a:prstGeom>
          <a:noFill/>
        </p:spPr>
      </p:pic>
      <p:pic>
        <p:nvPicPr>
          <p:cNvPr id="10258" name="Picture 18" descr="http://nkama-park.ru/_nw/12/73749338.jpg"/>
          <p:cNvPicPr>
            <a:picLocks noChangeAspect="1" noChangeArrowheads="1"/>
          </p:cNvPicPr>
          <p:nvPr/>
        </p:nvPicPr>
        <p:blipFill>
          <a:blip r:embed="rId3" cstate="print"/>
          <a:srcRect l="8988" t="3042" r="8997" b="7231"/>
          <a:stretch>
            <a:fillRect/>
          </a:stretch>
        </p:blipFill>
        <p:spPr bwMode="auto">
          <a:xfrm>
            <a:off x="4500563" y="3000372"/>
            <a:ext cx="4643439" cy="3640888"/>
          </a:xfrm>
          <a:prstGeom prst="rect">
            <a:avLst/>
          </a:prstGeom>
          <a:noFill/>
        </p:spPr>
      </p:pic>
      <p:pic>
        <p:nvPicPr>
          <p:cNvPr id="10252" name="Picture 12" descr="http://nkama-park.ru/_nw/12/90183650.jpg"/>
          <p:cNvPicPr>
            <a:picLocks noChangeAspect="1" noChangeArrowheads="1"/>
          </p:cNvPicPr>
          <p:nvPr/>
        </p:nvPicPr>
        <p:blipFill>
          <a:blip r:embed="rId4" cstate="print"/>
          <a:srcRect r="-1075" b="12281"/>
          <a:stretch>
            <a:fillRect/>
          </a:stretch>
        </p:blipFill>
        <p:spPr bwMode="auto">
          <a:xfrm>
            <a:off x="4214813" y="142852"/>
            <a:ext cx="2820369" cy="3000372"/>
          </a:xfrm>
          <a:prstGeom prst="rect">
            <a:avLst/>
          </a:prstGeom>
          <a:noFill/>
        </p:spPr>
      </p:pic>
      <p:pic>
        <p:nvPicPr>
          <p:cNvPr id="10242" name="Picture 2" descr="http://nkama-park.ru/_nw/12/75771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4121421" cy="2857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1" y="2786058"/>
            <a:ext cx="3071835" cy="35719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асленица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143251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Международный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День </a:t>
            </a:r>
            <a:r>
              <a:rPr lang="ru-RU" sz="2400" dirty="0" smtClean="0">
                <a:solidFill>
                  <a:schemeClr val="bg1"/>
                </a:solidFill>
              </a:rPr>
              <a:t>птиц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56" name="Picture 16" descr="http://nkama-park.ru/_nw/12/88583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06" y="142852"/>
            <a:ext cx="225029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B0DFA0"/>
      </a:dk1>
      <a:lt1>
        <a:sysClr val="window" lastClr="FFFFFF"/>
      </a:lt1>
      <a:dk2>
        <a:srgbClr val="B0DFA0"/>
      </a:dk2>
      <a:lt2>
        <a:srgbClr val="DBF5F9"/>
      </a:lt2>
      <a:accent1>
        <a:srgbClr val="FFF998"/>
      </a:accent1>
      <a:accent2>
        <a:srgbClr val="FFFCC6"/>
      </a:accent2>
      <a:accent3>
        <a:srgbClr val="FFF654"/>
      </a:accent3>
      <a:accent4>
        <a:srgbClr val="FFFDEA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475</TotalTime>
  <Words>1120</Words>
  <Application>Microsoft Office PowerPoint</Application>
  <PresentationFormat>Экран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Проект  «Школа заповедной природы»  </vt:lpstr>
      <vt:lpstr>Цель проекта:  </vt:lpstr>
      <vt:lpstr>Проблема</vt:lpstr>
      <vt:lpstr>Краткое описание проекта </vt:lpstr>
      <vt:lpstr>Слайд 5</vt:lpstr>
      <vt:lpstr>Элементы эко-тропы </vt:lpstr>
      <vt:lpstr>Достигнутые результаты</vt:lpstr>
      <vt:lpstr>Охват</vt:lpstr>
      <vt:lpstr>Слайд 9</vt:lpstr>
      <vt:lpstr>фото</vt:lpstr>
      <vt:lpstr>фото</vt:lpstr>
      <vt:lpstr>Ссылки и копии публикаций в СМИ о проекте</vt:lpstr>
      <vt:lpstr>Слайд 13</vt:lpstr>
      <vt:lpstr>План работы</vt:lpstr>
      <vt:lpstr>Слайд 15</vt:lpstr>
      <vt:lpstr>Необходимые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«Школа заповедной природы», ФИО, экоклуб «Гелиос» (рукв. АМХ)  </dc:title>
  <dc:creator>Миляуша Ахметова</dc:creator>
  <cp:lastModifiedBy>Admin</cp:lastModifiedBy>
  <cp:revision>68</cp:revision>
  <dcterms:created xsi:type="dcterms:W3CDTF">2019-05-14T06:55:08Z</dcterms:created>
  <dcterms:modified xsi:type="dcterms:W3CDTF">2019-05-15T20:31:24Z</dcterms:modified>
</cp:coreProperties>
</file>